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1" r:id="rId3"/>
    <p:sldId id="260" r:id="rId4"/>
    <p:sldId id="263" r:id="rId5"/>
    <p:sldId id="271" r:id="rId6"/>
    <p:sldId id="264" r:id="rId7"/>
    <p:sldId id="267" r:id="rId8"/>
    <p:sldId id="272" r:id="rId9"/>
    <p:sldId id="276" r:id="rId10"/>
    <p:sldId id="268" r:id="rId11"/>
    <p:sldId id="269" r:id="rId12"/>
    <p:sldId id="273" r:id="rId13"/>
    <p:sldId id="274"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F01652-0B16-4FB3-B350-1BB3AE909116}" v="135" dt="2024-12-10T03:10:1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5499" autoAdjust="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lariben K. Limbachiya" userId="8570e00f-62c1-4029-b023-bafc028f9e3f" providerId="ADAL" clId="{EE8814D8-8B5C-4DA1-8E92-2463460F2DB1}"/>
    <pc:docChg chg="delSld">
      <pc:chgData name="Killariben K. Limbachiya" userId="8570e00f-62c1-4029-b023-bafc028f9e3f" providerId="ADAL" clId="{EE8814D8-8B5C-4DA1-8E92-2463460F2DB1}" dt="2024-12-10T03:20:24.130" v="1" actId="2696"/>
      <pc:docMkLst>
        <pc:docMk/>
      </pc:docMkLst>
      <pc:sldChg chg="del">
        <pc:chgData name="Killariben K. Limbachiya" userId="8570e00f-62c1-4029-b023-bafc028f9e3f" providerId="ADAL" clId="{EE8814D8-8B5C-4DA1-8E92-2463460F2DB1}" dt="2024-12-10T03:19:54.255" v="0" actId="2696"/>
        <pc:sldMkLst>
          <pc:docMk/>
          <pc:sldMk cId="3805548385" sldId="266"/>
        </pc:sldMkLst>
      </pc:sldChg>
      <pc:sldChg chg="del">
        <pc:chgData name="Killariben K. Limbachiya" userId="8570e00f-62c1-4029-b023-bafc028f9e3f" providerId="ADAL" clId="{EE8814D8-8B5C-4DA1-8E92-2463460F2DB1}" dt="2024-12-10T03:20:24.130" v="1" actId="2696"/>
        <pc:sldMkLst>
          <pc:docMk/>
          <pc:sldMk cId="3715507125"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4B1EB-403A-4C56-93BB-9C49EA2AB3EA}"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E5A20-E453-4F91-B583-73B6CD55F447}" type="slidenum">
              <a:rPr lang="en-US" smtClean="0"/>
              <a:t>‹#›</a:t>
            </a:fld>
            <a:endParaRPr lang="en-US"/>
          </a:p>
        </p:txBody>
      </p:sp>
    </p:spTree>
    <p:extLst>
      <p:ext uri="{BB962C8B-B14F-4D97-AF65-F5344CB8AC3E}">
        <p14:creationId xmlns:p14="http://schemas.microsoft.com/office/powerpoint/2010/main" val="71925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1:notes"/>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 name="Google Shape;20;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8C0156DF-EF34-42B4-D489-E0D87D4F8E1C}"/>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9644F0D5-D959-E0DB-6F43-21F659DE2A49}"/>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3ABD3274-1F72-6081-5482-200F8FAF79C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167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0D70C977-88FD-E7C1-27AD-91BC4697E82C}"/>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6C24DA88-5948-DAD4-FE93-8C4B0C31855F}"/>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5DCC65C4-2B9A-8E98-8DFD-C6F0BD76B33E}"/>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649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DD7713CE-AAF9-1DDF-0579-EC6CAD5D9F59}"/>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E917FAB1-FB74-61CD-A8B7-017A2B3796FC}"/>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A95C7C10-0FB6-3FBA-44AC-9FC8AF1B0440}"/>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4738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a:extLst>
            <a:ext uri="{FF2B5EF4-FFF2-40B4-BE49-F238E27FC236}">
              <a16:creationId xmlns:a16="http://schemas.microsoft.com/office/drawing/2014/main" id="{B91A7D52-A00E-9C11-8B22-E30CA5A81E11}"/>
            </a:ext>
          </a:extLst>
        </p:cNvPr>
        <p:cNvGrpSpPr/>
        <p:nvPr/>
      </p:nvGrpSpPr>
      <p:grpSpPr>
        <a:xfrm>
          <a:off x="0" y="0"/>
          <a:ext cx="0" cy="0"/>
          <a:chOff x="0" y="0"/>
          <a:chExt cx="0" cy="0"/>
        </a:xfrm>
      </p:grpSpPr>
      <p:sp>
        <p:nvSpPr>
          <p:cNvPr id="19" name="Google Shape;19;p1:notes">
            <a:extLst>
              <a:ext uri="{FF2B5EF4-FFF2-40B4-BE49-F238E27FC236}">
                <a16:creationId xmlns:a16="http://schemas.microsoft.com/office/drawing/2014/main" id="{504F3BB5-6E4C-E21F-B29E-1FAB05B9BDC8}"/>
              </a:ext>
            </a:extLst>
          </p:cNvPr>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 name="Google Shape;20;p1:notes">
            <a:extLst>
              <a:ext uri="{FF2B5EF4-FFF2-40B4-BE49-F238E27FC236}">
                <a16:creationId xmlns:a16="http://schemas.microsoft.com/office/drawing/2014/main" id="{15BF35B0-8AA7-201E-374B-1965FDD084C4}"/>
              </a:ext>
            </a:extLst>
          </p:cNvPr>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942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06054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14F9A-873A-C452-AF60-48A8B6154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D9DC9-EEFD-F71A-BEC4-52CD2F0E2171}"/>
              </a:ext>
            </a:extLst>
          </p:cNvPr>
          <p:cNvSpPr>
            <a:spLocks noGrp="1" noRot="1" noChangeAspect="1"/>
          </p:cNvSpPr>
          <p:nvPr>
            <p:ph type="sldImg"/>
          </p:nvPr>
        </p:nvSpPr>
        <p:spPr>
          <a:xfrm>
            <a:off x="-762000" y="1096963"/>
            <a:ext cx="9753600" cy="5486400"/>
          </a:xfrm>
        </p:spPr>
      </p:sp>
      <p:sp>
        <p:nvSpPr>
          <p:cNvPr id="3" name="Notes Placeholder 2">
            <a:extLst>
              <a:ext uri="{FF2B5EF4-FFF2-40B4-BE49-F238E27FC236}">
                <a16:creationId xmlns:a16="http://schemas.microsoft.com/office/drawing/2014/main" id="{C0A98055-3335-2533-DC14-56A25045A0A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7211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DE366CB7-C0B3-A1DB-198E-325C25DF413F}"/>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0AE8892F-451E-8037-EFD4-CC3071DF1EBA}"/>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60B7762A-FEF2-6FB5-BB27-F8D5D2694F8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37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E07162AB-2939-E21A-2630-4A80D7B42AB9}"/>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7FC408E2-1184-DD45-8241-5F71A841F7BE}"/>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E3725DB0-C197-D292-EAA4-1CCB55EE452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569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C017306F-856D-9827-90A6-0FB1DF24ADEE}"/>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0E56FCE2-BD75-37B6-C6B8-055DB78BCA62}"/>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2265F70F-0F87-FF5A-7C35-BF835E714634}"/>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17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38331220-BB09-FB0E-9458-5ACF56CA7EEB}"/>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264C6CEF-B9BA-5222-FA86-E3CCB240095B}"/>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5BFF0C1D-17DC-7AEC-03A8-FBB255C416B8}"/>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05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F675FAFB-3A70-4BEE-B6CF-C3764234053F}"/>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C7FFAE99-6B0A-2C43-4713-FED5A80C6757}"/>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E63D6708-460A-880A-3DF7-EFADF034459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43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1C81-8BCB-20B8-F2B0-0FAC69884A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03E124-459B-6600-1003-076DAE3E4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56D06-A0F3-52FA-C5A3-2A4BBFF407F5}"/>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E80A086F-D01C-9369-6FEC-4B91D037C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5C031-1FF5-D1B8-E4DE-633FE16FEF6C}"/>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91769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761-D7E6-B280-F600-77A0BBE1B2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082F42-A70A-B46F-506E-278FC03D8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6AE4DF-00AB-C83C-F490-80DA6E620E37}"/>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C34230E8-174A-1B66-A4D5-B6127AB5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24640-92A9-30F7-BA29-541278E90575}"/>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27554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7911C-017E-AB14-EA1A-0153C8E9A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C27B4-3941-D34C-DF8F-9262DA737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3D326-2471-4AB0-AED5-C1090B415A99}"/>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F1E25FEC-8100-D626-8196-36DA4E036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03E05-4FA9-6C2D-4F44-E9EF5FAE94D1}"/>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658168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355464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9CC6-0972-E7B6-59E7-A7B5731E8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22A26-25E8-0009-B2C3-3245BE7950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99269-DC3B-7974-A14C-32942408AAA5}"/>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95C81A78-3498-23ED-D1BE-C0514018C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BF5D3-4927-F579-C287-29FC186B6930}"/>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42351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7AF-7291-90A0-917B-5A6DE6A893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8CC3A9-32AF-08D3-C3E0-A79352BB66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E1973-3B83-9B42-317F-C579733526D1}"/>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8E4B5020-F647-2EE9-A575-265CCA835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4D506-6D74-17BF-3B65-784CCF1573B0}"/>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2452379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6F75-FC4F-D413-22EA-6B6FC766E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940A5-C878-3837-A711-B02F081A7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A6481-D82F-3DB5-D5F7-49B4539455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2C8F89-B986-4BFA-1CF2-45BA60AE946A}"/>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6" name="Footer Placeholder 5">
            <a:extLst>
              <a:ext uri="{FF2B5EF4-FFF2-40B4-BE49-F238E27FC236}">
                <a16:creationId xmlns:a16="http://schemas.microsoft.com/office/drawing/2014/main" id="{C9B33E59-F2CB-7960-BD0D-29D44D33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3EEF0-CD76-2EB6-820F-3062D1491447}"/>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4240166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12E-4220-EB97-0988-5B123779F5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22FCAD-0CCB-E656-E364-350E3B1CC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27CA1E-9ADD-93CA-C879-19D0CE098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8F72D8-2404-D4B0-35D1-7052AD025B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C9CA96-92BC-2047-FDD4-05804A30C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5C1CBF-A97A-B646-DE1E-FD39DA3860B3}"/>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8" name="Footer Placeholder 7">
            <a:extLst>
              <a:ext uri="{FF2B5EF4-FFF2-40B4-BE49-F238E27FC236}">
                <a16:creationId xmlns:a16="http://schemas.microsoft.com/office/drawing/2014/main" id="{59244316-43DD-2BC9-7630-CD716F1DD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22CE4-E19D-09C2-99D5-42F5DD09AF6B}"/>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76543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ED6A-2266-48B3-F0A9-BC5B620908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5E0D4E-6E37-9A06-533C-D691B35499BF}"/>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4" name="Footer Placeholder 3">
            <a:extLst>
              <a:ext uri="{FF2B5EF4-FFF2-40B4-BE49-F238E27FC236}">
                <a16:creationId xmlns:a16="http://schemas.microsoft.com/office/drawing/2014/main" id="{FE7B253A-E9B9-4CAA-ECD1-288D138AE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AAAF7F-6016-CA54-D7EC-9D728766F882}"/>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47860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04A3D-E0A4-EA49-4060-F22A0B56BC90}"/>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3" name="Footer Placeholder 2">
            <a:extLst>
              <a:ext uri="{FF2B5EF4-FFF2-40B4-BE49-F238E27FC236}">
                <a16:creationId xmlns:a16="http://schemas.microsoft.com/office/drawing/2014/main" id="{99129297-C355-BBEA-26DD-281C5BAF2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1DB42-DF41-4C11-A718-5AB1E7E1882A}"/>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95216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6590-4D41-9076-9ED8-D03BD832A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2255B-1533-B87E-A0AB-5A7F8A968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0788E-11A3-EDD3-FC81-F4D7EF312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7CD3B-40B3-1D21-151E-00A4EDC03A32}"/>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6" name="Footer Placeholder 5">
            <a:extLst>
              <a:ext uri="{FF2B5EF4-FFF2-40B4-BE49-F238E27FC236}">
                <a16:creationId xmlns:a16="http://schemas.microsoft.com/office/drawing/2014/main" id="{B28770CA-75C7-B65A-DD64-713CDF82D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08751-E258-988D-A907-B9AF86098703}"/>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04847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4671-59F2-7057-0EC9-ABF27324E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CE3F81-AFC8-F44B-E87E-67CDAB0C6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250A14-F60A-B824-F8CA-4541F0681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38E9B8-A904-ACB4-4AA9-94EE3AEA18FB}"/>
              </a:ext>
            </a:extLst>
          </p:cNvPr>
          <p:cNvSpPr>
            <a:spLocks noGrp="1"/>
          </p:cNvSpPr>
          <p:nvPr>
            <p:ph type="dt" sz="half" idx="10"/>
          </p:nvPr>
        </p:nvSpPr>
        <p:spPr/>
        <p:txBody>
          <a:bodyPr/>
          <a:lstStyle/>
          <a:p>
            <a:fld id="{B5A1692E-60B7-4BAE-91EC-3CBD7562C31D}" type="datetimeFigureOut">
              <a:rPr lang="en-US" smtClean="0"/>
              <a:t>12/9/2024</a:t>
            </a:fld>
            <a:endParaRPr lang="en-US"/>
          </a:p>
        </p:txBody>
      </p:sp>
      <p:sp>
        <p:nvSpPr>
          <p:cNvPr id="6" name="Footer Placeholder 5">
            <a:extLst>
              <a:ext uri="{FF2B5EF4-FFF2-40B4-BE49-F238E27FC236}">
                <a16:creationId xmlns:a16="http://schemas.microsoft.com/office/drawing/2014/main" id="{04423B14-264D-D866-A101-E09636A8D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01193-6D42-6574-AD8E-01C06A45E762}"/>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53618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F5FFC-1A28-3EB4-BFF5-138200EE5A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C93F57-95F2-F017-E865-2686E0F869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AF362-57F3-C461-F406-7A1CA91F8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A1692E-60B7-4BAE-91EC-3CBD7562C31D}" type="datetimeFigureOut">
              <a:rPr lang="en-US" smtClean="0"/>
              <a:t>12/9/2024</a:t>
            </a:fld>
            <a:endParaRPr lang="en-US"/>
          </a:p>
        </p:txBody>
      </p:sp>
      <p:sp>
        <p:nvSpPr>
          <p:cNvPr id="5" name="Footer Placeholder 4">
            <a:extLst>
              <a:ext uri="{FF2B5EF4-FFF2-40B4-BE49-F238E27FC236}">
                <a16:creationId xmlns:a16="http://schemas.microsoft.com/office/drawing/2014/main" id="{DE07A351-F1F9-8963-DD14-FDF2BB19B9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EAD0B8-73FF-7343-88F6-5898AAEECC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89B3AC-74AE-4D08-B008-8481A3E36D3A}" type="slidenum">
              <a:rPr lang="en-US" smtClean="0"/>
              <a:t>‹#›</a:t>
            </a:fld>
            <a:endParaRPr lang="en-US"/>
          </a:p>
        </p:txBody>
      </p:sp>
    </p:spTree>
    <p:extLst>
      <p:ext uri="{BB962C8B-B14F-4D97-AF65-F5344CB8AC3E}">
        <p14:creationId xmlns:p14="http://schemas.microsoft.com/office/powerpoint/2010/main" val="154328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
        <p:cNvGrpSpPr/>
        <p:nvPr/>
      </p:nvGrpSpPr>
      <p:grpSpPr>
        <a:xfrm>
          <a:off x="0" y="0"/>
          <a:ext cx="0" cy="0"/>
          <a:chOff x="0" y="0"/>
          <a:chExt cx="0" cy="0"/>
        </a:xfrm>
      </p:grpSpPr>
      <p:sp>
        <p:nvSpPr>
          <p:cNvPr id="23" name="Google Shape;23;p1"/>
          <p:cNvSpPr/>
          <p:nvPr/>
        </p:nvSpPr>
        <p:spPr>
          <a:xfrm>
            <a:off x="762000" y="1138036"/>
            <a:ext cx="4085665" cy="1402470"/>
          </a:xfrm>
          <a:prstGeom prst="rect">
            <a:avLst/>
          </a:prstGeom>
        </p:spPr>
        <p:txBody>
          <a:bodyPr spcFirstLastPara="1" vert="horz" lIns="91440" tIns="45720" rIns="91440" bIns="45720" rtlCol="0" anchor="t" anchorCtr="0">
            <a:normAutofit/>
          </a:bodyPr>
          <a:lstStyle/>
          <a:p>
            <a:pPr>
              <a:lnSpc>
                <a:spcPct val="90000"/>
              </a:lnSpc>
              <a:spcBef>
                <a:spcPct val="0"/>
              </a:spcBef>
              <a:spcAft>
                <a:spcPts val="600"/>
              </a:spcAft>
              <a:buClr>
                <a:srgbClr val="000000"/>
              </a:buClr>
              <a:buSzPts val="839"/>
            </a:pPr>
            <a:endParaRPr lang="en-US" sz="2700" dirty="0">
              <a:latin typeface="+mj-lt"/>
              <a:ea typeface="+mj-ea"/>
              <a:cs typeface="+mj-cs"/>
              <a:sym typeface="Arial"/>
            </a:endParaRPr>
          </a:p>
          <a:p>
            <a:pPr>
              <a:lnSpc>
                <a:spcPct val="90000"/>
              </a:lnSpc>
              <a:spcBef>
                <a:spcPct val="0"/>
              </a:spcBef>
              <a:spcAft>
                <a:spcPts val="600"/>
              </a:spcAft>
              <a:buClr>
                <a:srgbClr val="000000"/>
              </a:buClr>
              <a:buSzPts val="4800"/>
            </a:pPr>
            <a:r>
              <a:rPr lang="en-US" sz="2700" b="1" i="0" dirty="0">
                <a:solidFill>
                  <a:srgbClr val="002060"/>
                </a:solidFill>
                <a:effectLst/>
                <a:latin typeface="+mj-lt"/>
                <a:ea typeface="+mj-ea"/>
                <a:cs typeface="+mj-cs"/>
              </a:rPr>
              <a:t>Swimming Scholarship Enrollment</a:t>
            </a:r>
            <a:r>
              <a:rPr lang="en-US" sz="2700" b="1" dirty="0">
                <a:solidFill>
                  <a:srgbClr val="002060"/>
                </a:solidFill>
                <a:latin typeface="+mj-lt"/>
                <a:ea typeface="+mj-ea"/>
                <a:cs typeface="+mj-cs"/>
              </a:rPr>
              <a:t> </a:t>
            </a:r>
            <a:r>
              <a:rPr lang="en-US" sz="2700" b="1" i="0" dirty="0">
                <a:solidFill>
                  <a:srgbClr val="002060"/>
                </a:solidFill>
                <a:effectLst/>
                <a:latin typeface="+mj-lt"/>
                <a:ea typeface="+mj-ea"/>
                <a:cs typeface="+mj-cs"/>
              </a:rPr>
              <a:t>Clustering</a:t>
            </a:r>
            <a:endParaRPr lang="en-US" sz="2700" dirty="0">
              <a:solidFill>
                <a:srgbClr val="002060"/>
              </a:solidFill>
              <a:latin typeface="+mj-lt"/>
              <a:ea typeface="+mj-ea"/>
              <a:cs typeface="+mj-cs"/>
              <a:sym typeface="Arial"/>
            </a:endParaRPr>
          </a:p>
          <a:p>
            <a:pPr>
              <a:lnSpc>
                <a:spcPct val="90000"/>
              </a:lnSpc>
              <a:spcBef>
                <a:spcPct val="0"/>
              </a:spcBef>
              <a:spcAft>
                <a:spcPts val="600"/>
              </a:spcAft>
              <a:buClr>
                <a:srgbClr val="000000"/>
              </a:buClr>
              <a:buSzPts val="4800"/>
            </a:pPr>
            <a:endParaRPr lang="en-US" sz="2700" b="1" dirty="0">
              <a:latin typeface="+mj-lt"/>
              <a:ea typeface="+mj-ea"/>
              <a:cs typeface="+mj-cs"/>
              <a:sym typeface="Calibri"/>
            </a:endParaRPr>
          </a:p>
        </p:txBody>
      </p:sp>
      <p:cxnSp>
        <p:nvCxnSpPr>
          <p:cNvPr id="42" name="Straight Connector 4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sitting around a table&#10;&#10;Description automatically generated">
            <a:extLst>
              <a:ext uri="{FF2B5EF4-FFF2-40B4-BE49-F238E27FC236}">
                <a16:creationId xmlns:a16="http://schemas.microsoft.com/office/drawing/2014/main" id="{0A885237-2648-C043-9446-C1FB7D34997E}"/>
              </a:ext>
            </a:extLst>
          </p:cNvPr>
          <p:cNvPicPr>
            <a:picLocks noChangeAspect="1"/>
          </p:cNvPicPr>
          <p:nvPr/>
        </p:nvPicPr>
        <p:blipFill>
          <a:blip r:embed="rId3"/>
          <a:srcRect r="4143"/>
          <a:stretch/>
        </p:blipFill>
        <p:spPr>
          <a:xfrm>
            <a:off x="5650992" y="10"/>
            <a:ext cx="6541008" cy="6857990"/>
          </a:xfrm>
          <a:prstGeom prst="rect">
            <a:avLst/>
          </a:prstGeom>
        </p:spPr>
      </p:pic>
      <p:sp>
        <p:nvSpPr>
          <p:cNvPr id="25" name="Google Shape;25;p1"/>
          <p:cNvSpPr txBox="1">
            <a:spLocks noGrp="1"/>
          </p:cNvSpPr>
          <p:nvPr>
            <p:ph type="ftr" idx="4294967295"/>
          </p:nvPr>
        </p:nvSpPr>
        <p:spPr>
          <a:xfrm>
            <a:off x="6054350" y="6356350"/>
            <a:ext cx="3254356" cy="365125"/>
          </a:xfrm>
          <a:prstGeom prst="rect">
            <a:avLst/>
          </a:prstGeom>
        </p:spPr>
        <p:txBody>
          <a:bodyPr spcFirstLastPara="1" vert="horz" lIns="91440" tIns="45720" rIns="91440" bIns="45720" rtlCol="0" anchor="ctr" anchorCtr="0">
            <a:normAutofit fontScale="47500" lnSpcReduction="20000"/>
          </a:bodyPr>
          <a:lstStyle/>
          <a:p>
            <a:pPr algn="l">
              <a:lnSpc>
                <a:spcPct val="90000"/>
              </a:lnSpc>
              <a:spcAft>
                <a:spcPts val="600"/>
              </a:spcAft>
              <a:defRPr/>
            </a:pPr>
            <a:r>
              <a:rPr lang="en-US" sz="300" kern="1200">
                <a:solidFill>
                  <a:srgbClr val="FFFFFF"/>
                </a:solidFill>
                <a:latin typeface="Calibri" panose="020F0502020204030204"/>
                <a:ea typeface="+mn-ea"/>
                <a:cs typeface="+mn-cs"/>
                <a:sym typeface="Arial"/>
              </a:rPr>
              <a:t>Killariben Limbachiya</a:t>
            </a:r>
          </a:p>
          <a:p>
            <a:pPr algn="l">
              <a:lnSpc>
                <a:spcPct val="90000"/>
              </a:lnSpc>
              <a:spcAft>
                <a:spcPts val="600"/>
              </a:spcAft>
              <a:defRPr/>
            </a:pPr>
            <a:r>
              <a:rPr lang="en-US" sz="300" kern="1200">
                <a:solidFill>
                  <a:srgbClr val="FFFFFF"/>
                </a:solidFill>
                <a:latin typeface="Calibri" panose="020F0502020204030204"/>
                <a:ea typeface="+mn-ea"/>
                <a:cs typeface="+mn-cs"/>
                <a:sym typeface="Arial"/>
              </a:rPr>
              <a:t>DS-520-50</a:t>
            </a:r>
          </a:p>
          <a:p>
            <a:pPr algn="l">
              <a:lnSpc>
                <a:spcPct val="90000"/>
              </a:lnSpc>
              <a:spcAft>
                <a:spcPts val="600"/>
              </a:spcAft>
              <a:defRPr/>
            </a:pPr>
            <a:r>
              <a:rPr lang="en-US" sz="300" kern="1200">
                <a:solidFill>
                  <a:srgbClr val="FFFFFF"/>
                </a:solidFill>
                <a:latin typeface="Calibri" panose="020F0502020204030204"/>
                <a:ea typeface="+mn-ea"/>
                <a:cs typeface="+mn-cs"/>
                <a:sym typeface="Arial"/>
              </a:rPr>
              <a:t>STD ID: 1365974</a:t>
            </a:r>
          </a:p>
        </p:txBody>
      </p:sp>
      <p:sp>
        <p:nvSpPr>
          <p:cNvPr id="22" name="Google Shape;22;p1"/>
          <p:cNvSpPr/>
          <p:nvPr/>
        </p:nvSpPr>
        <p:spPr>
          <a:xfrm>
            <a:off x="1524001" y="43946"/>
            <a:ext cx="184720" cy="369308"/>
          </a:xfrm>
          <a:prstGeom prst="rect">
            <a:avLst/>
          </a:prstGeom>
          <a:noFill/>
          <a:ln>
            <a:noFill/>
          </a:ln>
        </p:spPr>
        <p:txBody>
          <a:bodyPr spcFirstLastPara="1" wrap="square" lIns="91438" tIns="45708" rIns="91438" bIns="45708" anchor="ctr" anchorCtr="0">
            <a:spAutoFit/>
          </a:bodyPr>
          <a:lstStyle/>
          <a:p>
            <a:pPr>
              <a:buClr>
                <a:srgbClr val="000000"/>
              </a:buClr>
              <a:buSzPts val="2160"/>
            </a:pPr>
            <a:endParaRPr>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AD55475-1FEB-0CEB-AD15-23C17A57F692}"/>
              </a:ext>
            </a:extLst>
          </p:cNvPr>
          <p:cNvSpPr txBox="1"/>
          <p:nvPr/>
        </p:nvSpPr>
        <p:spPr>
          <a:xfrm>
            <a:off x="138989" y="5844845"/>
            <a:ext cx="3438144" cy="923330"/>
          </a:xfrm>
          <a:prstGeom prst="rect">
            <a:avLst/>
          </a:prstGeom>
          <a:noFill/>
        </p:spPr>
        <p:txBody>
          <a:bodyPr wrap="square" rtlCol="0">
            <a:spAutoFit/>
          </a:bodyPr>
          <a:lstStyle/>
          <a:p>
            <a:r>
              <a:rPr lang="en-US" b="1" dirty="0">
                <a:solidFill>
                  <a:srgbClr val="002060"/>
                </a:solidFill>
              </a:rPr>
              <a:t>Killariben Limbachiya</a:t>
            </a:r>
          </a:p>
          <a:p>
            <a:r>
              <a:rPr lang="en-US" b="1" dirty="0">
                <a:solidFill>
                  <a:srgbClr val="002060"/>
                </a:solidFill>
              </a:rPr>
              <a:t>DS-520</a:t>
            </a:r>
          </a:p>
          <a:p>
            <a:r>
              <a:rPr lang="en-US" b="1" dirty="0">
                <a:solidFill>
                  <a:srgbClr val="002060"/>
                </a:solidFill>
              </a:rPr>
              <a:t>STD ID: 1365974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D1AFA1A1-8754-DC82-30D8-E386709E7B7F}"/>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66BFEFFB-370D-8740-6E09-45D484DDE75F}"/>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3D9C57C0-19AE-B2FD-742C-7643292079AC}"/>
              </a:ext>
            </a:extLst>
          </p:cNvPr>
          <p:cNvSpPr txBox="1"/>
          <p:nvPr/>
        </p:nvSpPr>
        <p:spPr>
          <a:xfrm>
            <a:off x="339505" y="103761"/>
            <a:ext cx="11512990" cy="507797"/>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800" b="1" dirty="0">
                <a:solidFill>
                  <a:srgbClr val="002060"/>
                </a:solidFill>
                <a:latin typeface="Calibri"/>
                <a:ea typeface="Calibri"/>
                <a:cs typeface="Calibri"/>
                <a:sym typeface="Calibri"/>
              </a:rPr>
              <a:t>DBSCAN Performance: Show silhouette graphs and discuss clustering quality</a:t>
            </a:r>
            <a:endParaRPr sz="28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A75E7C4F-F3BC-F975-7FB1-7F818C469072}"/>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6BD4516B-4B9E-D957-6623-AC3979FF7A9E}"/>
              </a:ext>
            </a:extLst>
          </p:cNvPr>
          <p:cNvSpPr txBox="1"/>
          <p:nvPr/>
        </p:nvSpPr>
        <p:spPr>
          <a:xfrm>
            <a:off x="6604733" y="1030908"/>
            <a:ext cx="5151839" cy="502573"/>
          </a:xfrm>
          <a:prstGeom prst="rect">
            <a:avLst/>
          </a:prstGeom>
          <a:noFill/>
        </p:spPr>
        <p:txBody>
          <a:bodyPr wrap="square">
            <a:spAutoFit/>
          </a:bodyPr>
          <a:lstStyle/>
          <a:p>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19A8318B-2C46-FA58-1010-4A97CF392622}"/>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pic>
        <p:nvPicPr>
          <p:cNvPr id="4098" name="Picture 2">
            <a:extLst>
              <a:ext uri="{FF2B5EF4-FFF2-40B4-BE49-F238E27FC236}">
                <a16:creationId xmlns:a16="http://schemas.microsoft.com/office/drawing/2014/main" id="{D587AE10-7A37-9371-CF5E-FA2054E8D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5" y="904875"/>
            <a:ext cx="6083241" cy="53423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4543B8-30FB-5875-EFA0-0C672148646A}"/>
              </a:ext>
            </a:extLst>
          </p:cNvPr>
          <p:cNvSpPr txBox="1"/>
          <p:nvPr/>
        </p:nvSpPr>
        <p:spPr>
          <a:xfrm>
            <a:off x="6672769" y="1313870"/>
            <a:ext cx="5151839" cy="4708981"/>
          </a:xfrm>
          <a:prstGeom prst="rect">
            <a:avLst/>
          </a:prstGeom>
          <a:noFill/>
        </p:spPr>
        <p:txBody>
          <a:bodyPr wrap="square" rtlCol="0">
            <a:spAutoFit/>
          </a:bodyPr>
          <a:lstStyle/>
          <a:p>
            <a:r>
              <a:rPr lang="en-US" sz="1200" b="1" dirty="0"/>
              <a:t>Silhouette Scores:</a:t>
            </a:r>
          </a:p>
          <a:p>
            <a:endParaRPr lang="en-US" sz="1200" dirty="0"/>
          </a:p>
          <a:p>
            <a:pPr marL="171450" indent="-171450">
              <a:buFont typeface="Wingdings" panose="05000000000000000000" pitchFamily="2" charset="2"/>
              <a:buChar char="Ø"/>
            </a:pPr>
            <a:r>
              <a:rPr lang="en-US" sz="1200" dirty="0"/>
              <a:t>The DBSCAN silhouette score at eps=0.5 was -0.12, suggesting low clustering quality.</a:t>
            </a:r>
          </a:p>
          <a:p>
            <a:pPr marL="171450" indent="-171450">
              <a:buFont typeface="Wingdings" panose="05000000000000000000" pitchFamily="2" charset="2"/>
              <a:buChar char="Ø"/>
            </a:pPr>
            <a:r>
              <a:rPr lang="en-US" sz="1200" dirty="0"/>
              <a:t>Negative silhouette values indicate considerable cluster overlap and poor noise separation.</a:t>
            </a:r>
          </a:p>
          <a:p>
            <a:endParaRPr lang="en-US" sz="1200" dirty="0"/>
          </a:p>
          <a:p>
            <a:r>
              <a:rPr lang="en-US" sz="1200" b="1" dirty="0"/>
              <a:t>Graph Analysis:</a:t>
            </a:r>
          </a:p>
          <a:p>
            <a:endParaRPr lang="en-US" sz="1200" dirty="0"/>
          </a:p>
          <a:p>
            <a:pPr marL="171450" indent="-171450">
              <a:buFont typeface="Wingdings" panose="05000000000000000000" pitchFamily="2" charset="2"/>
              <a:buChar char="Ø"/>
            </a:pPr>
            <a:r>
              <a:rPr lang="en-US" sz="1200" dirty="0"/>
              <a:t>The silhouette graph revealed that most points were incorrectly assigned, indicating the difficulties in creating meaningful clusters in the dataset.</a:t>
            </a:r>
          </a:p>
          <a:p>
            <a:endParaRPr lang="en-US" sz="1200" dirty="0"/>
          </a:p>
          <a:p>
            <a:r>
              <a:rPr lang="en-US" sz="1200" b="1" dirty="0"/>
              <a:t>Clustering Challenges:</a:t>
            </a:r>
          </a:p>
          <a:p>
            <a:endParaRPr lang="en-US" sz="1200" dirty="0"/>
          </a:p>
          <a:p>
            <a:pPr marL="171450" indent="-171450">
              <a:buFont typeface="Wingdings" panose="05000000000000000000" pitchFamily="2" charset="2"/>
              <a:buChar char="Ø"/>
            </a:pPr>
            <a:r>
              <a:rPr lang="en-US" sz="1200" dirty="0"/>
              <a:t>The dataset's high dimensionality and low-density regions made it difficult for DBSCAN to generate well-separated clusters.</a:t>
            </a:r>
          </a:p>
          <a:p>
            <a:pPr marL="171450" indent="-171450">
              <a:buFont typeface="Wingdings" panose="05000000000000000000" pitchFamily="2" charset="2"/>
              <a:buChar char="Ø"/>
            </a:pPr>
            <a:r>
              <a:rPr lang="en-US" sz="1200" dirty="0"/>
              <a:t>Noise points made up a considerable fraction, demonstrating the model's sensitivity to parameter adjustment.</a:t>
            </a:r>
          </a:p>
          <a:p>
            <a:endParaRPr lang="en-US" sz="1200" dirty="0"/>
          </a:p>
          <a:p>
            <a:r>
              <a:rPr lang="en-US" sz="1200" b="1" dirty="0"/>
              <a:t>Insights:</a:t>
            </a:r>
          </a:p>
          <a:p>
            <a:endParaRPr lang="en-US" sz="1200" dirty="0"/>
          </a:p>
          <a:p>
            <a:pPr marL="171450" indent="-171450">
              <a:buFont typeface="Wingdings" panose="05000000000000000000" pitchFamily="2" charset="2"/>
              <a:buChar char="Ø"/>
            </a:pPr>
            <a:r>
              <a:rPr lang="en-US" sz="1200" dirty="0"/>
              <a:t>While DBSCAN provided insights into density-based groupings, its clustering performance on this dataset was unsatisfactory, indicating the necessity for pre-processing techniques such as dimensionality reduction.</a:t>
            </a:r>
          </a:p>
        </p:txBody>
      </p:sp>
    </p:spTree>
    <p:extLst>
      <p:ext uri="{BB962C8B-B14F-4D97-AF65-F5344CB8AC3E}">
        <p14:creationId xmlns:p14="http://schemas.microsoft.com/office/powerpoint/2010/main" val="78559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A9A5C8B-ACF2-326B-094E-3D3B3EC7CCD1}"/>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ABA74FAF-898A-4557-82A5-EFAABBF8A0C8}"/>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cxnSp>
        <p:nvCxnSpPr>
          <p:cNvPr id="53" name="Google Shape;53;p11">
            <a:extLst>
              <a:ext uri="{FF2B5EF4-FFF2-40B4-BE49-F238E27FC236}">
                <a16:creationId xmlns:a16="http://schemas.microsoft.com/office/drawing/2014/main" id="{CF5C8056-10E9-D599-239C-42D6925B4089}"/>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4" name="Rectangle 3">
            <a:extLst>
              <a:ext uri="{FF2B5EF4-FFF2-40B4-BE49-F238E27FC236}">
                <a16:creationId xmlns:a16="http://schemas.microsoft.com/office/drawing/2014/main" id="{D1A9E9BE-162A-D4FC-63E2-EAD6498A7C17}"/>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sp>
        <p:nvSpPr>
          <p:cNvPr id="6" name="TextBox 5">
            <a:extLst>
              <a:ext uri="{FF2B5EF4-FFF2-40B4-BE49-F238E27FC236}">
                <a16:creationId xmlns:a16="http://schemas.microsoft.com/office/drawing/2014/main" id="{7C29490A-16D6-75EC-BE14-C5A62F088407}"/>
              </a:ext>
            </a:extLst>
          </p:cNvPr>
          <p:cNvSpPr txBox="1"/>
          <p:nvPr/>
        </p:nvSpPr>
        <p:spPr>
          <a:xfrm>
            <a:off x="278492" y="187626"/>
            <a:ext cx="12491356" cy="400110"/>
          </a:xfrm>
          <a:prstGeom prst="rect">
            <a:avLst/>
          </a:prstGeom>
          <a:noFill/>
        </p:spPr>
        <p:txBody>
          <a:bodyPr wrap="square" rtlCol="0">
            <a:spAutoFit/>
          </a:bodyPr>
          <a:lstStyle/>
          <a:p>
            <a:r>
              <a:rPr lang="en-US" sz="2000" b="1" dirty="0">
                <a:solidFill>
                  <a:srgbClr val="002060"/>
                </a:solidFill>
              </a:rPr>
              <a:t>Hierarchical Clustering Summary: Present findings using dendrogram and cluster characteristics</a:t>
            </a:r>
          </a:p>
        </p:txBody>
      </p:sp>
      <p:pic>
        <p:nvPicPr>
          <p:cNvPr id="8" name="Picture 7" descr="A diagram of a diagram&#10;&#10;Description automatically generated with medium confidence">
            <a:extLst>
              <a:ext uri="{FF2B5EF4-FFF2-40B4-BE49-F238E27FC236}">
                <a16:creationId xmlns:a16="http://schemas.microsoft.com/office/drawing/2014/main" id="{7AA73CE3-41AF-B550-A562-B341AA9B8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0" y="758491"/>
            <a:ext cx="6415430" cy="2969122"/>
          </a:xfrm>
          <a:prstGeom prst="rect">
            <a:avLst/>
          </a:prstGeom>
        </p:spPr>
      </p:pic>
      <p:pic>
        <p:nvPicPr>
          <p:cNvPr id="10" name="Picture 9" descr="A graph of a heatmap&#10;&#10;Description automatically generated">
            <a:extLst>
              <a:ext uri="{FF2B5EF4-FFF2-40B4-BE49-F238E27FC236}">
                <a16:creationId xmlns:a16="http://schemas.microsoft.com/office/drawing/2014/main" id="{FAE0CBB3-08C7-0E2A-5D74-CA90DA466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91" y="4197364"/>
            <a:ext cx="6188145" cy="2499356"/>
          </a:xfrm>
          <a:prstGeom prst="rect">
            <a:avLst/>
          </a:prstGeom>
        </p:spPr>
      </p:pic>
      <p:pic>
        <p:nvPicPr>
          <p:cNvPr id="12" name="Picture 11">
            <a:extLst>
              <a:ext uri="{FF2B5EF4-FFF2-40B4-BE49-F238E27FC236}">
                <a16:creationId xmlns:a16="http://schemas.microsoft.com/office/drawing/2014/main" id="{1E04601E-05F6-E9A1-C30C-333F8F41C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493" y="3727598"/>
            <a:ext cx="6245678" cy="325024"/>
          </a:xfrm>
          <a:prstGeom prst="rect">
            <a:avLst/>
          </a:prstGeom>
        </p:spPr>
      </p:pic>
      <p:sp>
        <p:nvSpPr>
          <p:cNvPr id="13" name="TextBox 12">
            <a:extLst>
              <a:ext uri="{FF2B5EF4-FFF2-40B4-BE49-F238E27FC236}">
                <a16:creationId xmlns:a16="http://schemas.microsoft.com/office/drawing/2014/main" id="{67307223-0187-5690-6317-1E1057D9EC71}"/>
              </a:ext>
            </a:extLst>
          </p:cNvPr>
          <p:cNvSpPr txBox="1"/>
          <p:nvPr/>
        </p:nvSpPr>
        <p:spPr>
          <a:xfrm>
            <a:off x="6582501" y="758491"/>
            <a:ext cx="5331006" cy="7109639"/>
          </a:xfrm>
          <a:prstGeom prst="rect">
            <a:avLst/>
          </a:prstGeom>
          <a:noFill/>
        </p:spPr>
        <p:txBody>
          <a:bodyPr wrap="square" rtlCol="0">
            <a:spAutoFit/>
          </a:bodyPr>
          <a:lstStyle/>
          <a:p>
            <a:r>
              <a:rPr lang="en-US" sz="1200" b="1" dirty="0"/>
              <a:t>Dendrogram Insights:</a:t>
            </a:r>
          </a:p>
          <a:p>
            <a:endParaRPr lang="en-US" sz="1200" b="1" dirty="0"/>
          </a:p>
          <a:p>
            <a:pPr marL="171450" indent="-171450">
              <a:buFont typeface="Wingdings" panose="05000000000000000000" pitchFamily="2" charset="2"/>
              <a:buChar char="Ø"/>
            </a:pPr>
            <a:r>
              <a:rPr lang="en-US" sz="1200" dirty="0"/>
              <a:t>The dendrogram showed hierarchical links between the data points, allowing for a visual understanding of cluster development.</a:t>
            </a:r>
          </a:p>
          <a:p>
            <a:pPr marL="171450" indent="-171450">
              <a:buFont typeface="Wingdings" panose="05000000000000000000" pitchFamily="2" charset="2"/>
              <a:buChar char="Ø"/>
            </a:pPr>
            <a:r>
              <a:rPr lang="en-US" sz="1200" dirty="0"/>
              <a:t>At an adequate cut-off height, four primary clusters were clearly separated, indicating unique groupings of participants based on swimming enrollment data.</a:t>
            </a:r>
          </a:p>
          <a:p>
            <a:endParaRPr lang="en-US" sz="1200" dirty="0"/>
          </a:p>
          <a:p>
            <a:r>
              <a:rPr lang="en-US" sz="1200" b="1" dirty="0"/>
              <a:t>Cluster characteristics:</a:t>
            </a:r>
          </a:p>
          <a:p>
            <a:endParaRPr lang="en-US" sz="1200" dirty="0"/>
          </a:p>
          <a:p>
            <a:pPr marL="171450" indent="-171450">
              <a:buFont typeface="Wingdings" panose="05000000000000000000" pitchFamily="2" charset="2"/>
              <a:buChar char="Ø"/>
            </a:pPr>
            <a:r>
              <a:rPr lang="en-US" sz="1200" dirty="0"/>
              <a:t>Cluster 0 is distinguished by faster swimming timings (400m) and less years of competitive experience, indicating less experienced individuals.</a:t>
            </a:r>
          </a:p>
          <a:p>
            <a:pPr marL="171450" indent="-171450">
              <a:buFont typeface="Wingdings" panose="05000000000000000000" pitchFamily="2" charset="2"/>
              <a:buChar char="Ø"/>
            </a:pPr>
            <a:r>
              <a:rPr lang="en-US" sz="1200" dirty="0"/>
              <a:t>Cluster 1 consisted of participants with intermediate swimming performance but a somewhat lower high school GPA.</a:t>
            </a:r>
          </a:p>
          <a:p>
            <a:pPr marL="171450" indent="-171450">
              <a:buFont typeface="Wingdings" panose="05000000000000000000" pitchFamily="2" charset="2"/>
              <a:buChar char="Ø"/>
            </a:pPr>
            <a:r>
              <a:rPr lang="en-US" sz="1200" dirty="0"/>
              <a:t>Cluster 2 demonstrated superior swimming performance in the 200m and 400m categories, showing a preference for endurance swimmers.</a:t>
            </a:r>
          </a:p>
          <a:p>
            <a:pPr marL="171450" indent="-171450">
              <a:buFont typeface="Wingdings" panose="05000000000000000000" pitchFamily="2" charset="2"/>
              <a:buChar char="Ø"/>
            </a:pPr>
            <a:r>
              <a:rPr lang="en-US" sz="1200" dirty="0"/>
              <a:t>Cluster 3 featured competitors with more years of competitive swimming experience and better performance in 400m events.</a:t>
            </a:r>
          </a:p>
          <a:p>
            <a:endParaRPr lang="en-US" sz="1200" dirty="0"/>
          </a:p>
          <a:p>
            <a:r>
              <a:rPr lang="en-US" sz="1200" b="1" dirty="0"/>
              <a:t>Silhouette Score:</a:t>
            </a:r>
          </a:p>
          <a:p>
            <a:endParaRPr lang="en-US" sz="1200" dirty="0"/>
          </a:p>
          <a:p>
            <a:pPr marL="171450" indent="-171450">
              <a:buFont typeface="Wingdings" panose="05000000000000000000" pitchFamily="2" charset="2"/>
              <a:buChar char="Ø"/>
            </a:pPr>
            <a:r>
              <a:rPr lang="en-US" sz="1200" dirty="0"/>
              <a:t>The total silhouette score for hierarchical clustering was 0.065, indicating low but adequate cohesion and separation across clusters.</a:t>
            </a:r>
          </a:p>
          <a:p>
            <a:pPr marL="171450" indent="-171450">
              <a:buFont typeface="Wingdings" panose="05000000000000000000" pitchFamily="2" charset="2"/>
              <a:buChar char="Ø"/>
            </a:pPr>
            <a:r>
              <a:rPr lang="en-US" sz="1200" dirty="0"/>
              <a:t> Although not ideal, it demonstrated that the clusters provided useful insights into participant characteristics.</a:t>
            </a:r>
          </a:p>
          <a:p>
            <a:endParaRPr lang="en-US" sz="1200" dirty="0"/>
          </a:p>
          <a:p>
            <a:r>
              <a:rPr lang="en-US" sz="1200" b="1" dirty="0"/>
              <a:t>Heatmap of Feature Means:</a:t>
            </a:r>
          </a:p>
          <a:p>
            <a:endParaRPr lang="en-US" sz="1200" dirty="0"/>
          </a:p>
          <a:p>
            <a:pPr marL="171450" indent="-171450">
              <a:buFont typeface="Wingdings" panose="05000000000000000000" pitchFamily="2" charset="2"/>
              <a:buChar char="Ø"/>
            </a:pPr>
            <a:r>
              <a:rPr lang="en-US" sz="1200" dirty="0"/>
              <a:t>The heatmap highlighted the average values of critical parameters for each cluster, enabling the identification of distinct cluster profiles.</a:t>
            </a:r>
          </a:p>
          <a:p>
            <a:pPr marL="171450" indent="-171450">
              <a:buFont typeface="Wingdings" panose="05000000000000000000" pitchFamily="2" charset="2"/>
              <a:buChar char="Ø"/>
            </a:pPr>
            <a:r>
              <a:rPr lang="en-US" sz="1200" dirty="0"/>
              <a:t>For example, Cluster 3 had the highest average number of years of competitive swimming experience.</a:t>
            </a:r>
          </a:p>
          <a:p>
            <a:endParaRPr lang="en-US" sz="1200" dirty="0"/>
          </a:p>
          <a:p>
            <a:r>
              <a:rPr lang="en-US" sz="1200" b="1" dirty="0"/>
              <a:t>Advantages of Hierarchical Clustering:</a:t>
            </a:r>
          </a:p>
          <a:p>
            <a:endParaRPr lang="en-US" sz="1200" dirty="0"/>
          </a:p>
          <a:p>
            <a:r>
              <a:rPr lang="en-US" sz="1200" dirty="0"/>
              <a:t>Provided a detailed overview of the relationships between data pieces.</a:t>
            </a:r>
          </a:p>
          <a:p>
            <a:r>
              <a:rPr lang="en-US" sz="1200" dirty="0"/>
              <a:t>There was no predetermined number of clusters, making it suited for exploratory research.</a:t>
            </a:r>
          </a:p>
        </p:txBody>
      </p:sp>
    </p:spTree>
    <p:extLst>
      <p:ext uri="{BB962C8B-B14F-4D97-AF65-F5344CB8AC3E}">
        <p14:creationId xmlns:p14="http://schemas.microsoft.com/office/powerpoint/2010/main" val="150813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8D73DA9-067F-3D1E-DCC2-448208F524B4}"/>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9A045B5C-7026-FFB3-41CC-EEEB98775275}"/>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A1965544-8120-AF52-17EA-7733050102BF}"/>
              </a:ext>
            </a:extLst>
          </p:cNvPr>
          <p:cNvSpPr txBox="1"/>
          <p:nvPr/>
        </p:nvSpPr>
        <p:spPr>
          <a:xfrm>
            <a:off x="218792" y="103761"/>
            <a:ext cx="12348721" cy="692463"/>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000" b="1" dirty="0">
                <a:solidFill>
                  <a:srgbClr val="002060"/>
                </a:solidFill>
                <a:latin typeface="Calibri"/>
                <a:ea typeface="Calibri"/>
                <a:cs typeface="Calibri"/>
                <a:sym typeface="Calibri"/>
              </a:rPr>
              <a:t>Model Comparison: Compare K-Means, DBSCAN, and Hierarchical clustering, highlighting strengths and </a:t>
            </a:r>
          </a:p>
          <a:p>
            <a:pPr>
              <a:buClr>
                <a:srgbClr val="000000"/>
              </a:buClr>
              <a:buSzPts val="3840"/>
            </a:pPr>
            <a:r>
              <a:rPr lang="en-US" sz="2000" b="1" dirty="0">
                <a:solidFill>
                  <a:srgbClr val="002060"/>
                </a:solidFill>
                <a:latin typeface="Calibri"/>
                <a:ea typeface="Calibri"/>
                <a:cs typeface="Calibri"/>
                <a:sym typeface="Calibri"/>
              </a:rPr>
              <a:t>weaknesses</a:t>
            </a:r>
            <a:endParaRPr sz="20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7D58300B-EE43-E98F-9FC5-9F8102A6858B}"/>
              </a:ext>
            </a:extLst>
          </p:cNvPr>
          <p:cNvCxnSpPr/>
          <p:nvPr/>
        </p:nvCxnSpPr>
        <p:spPr>
          <a:xfrm>
            <a:off x="279148" y="782841"/>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C3C5C589-273C-2FB7-519D-975F55FEB967}"/>
              </a:ext>
            </a:extLst>
          </p:cNvPr>
          <p:cNvSpPr txBox="1"/>
          <p:nvPr/>
        </p:nvSpPr>
        <p:spPr>
          <a:xfrm>
            <a:off x="6604733" y="1030908"/>
            <a:ext cx="5151839" cy="502573"/>
          </a:xfrm>
          <a:prstGeom prst="rect">
            <a:avLst/>
          </a:prstGeom>
          <a:noFill/>
        </p:spPr>
        <p:txBody>
          <a:bodyPr wrap="square">
            <a:spAutoFit/>
          </a:bodyPr>
          <a:lstStyle/>
          <a:p>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AC603AB2-64BA-336D-9EA5-7594F4AE1359}"/>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graphicFrame>
        <p:nvGraphicFramePr>
          <p:cNvPr id="2" name="Table 1">
            <a:extLst>
              <a:ext uri="{FF2B5EF4-FFF2-40B4-BE49-F238E27FC236}">
                <a16:creationId xmlns:a16="http://schemas.microsoft.com/office/drawing/2014/main" id="{21144CF8-217A-3244-2A49-E2F9E4874E4D}"/>
              </a:ext>
            </a:extLst>
          </p:cNvPr>
          <p:cNvGraphicFramePr>
            <a:graphicFrameLocks noGrp="1"/>
          </p:cNvGraphicFramePr>
          <p:nvPr>
            <p:extLst>
              <p:ext uri="{D42A27DB-BD31-4B8C-83A1-F6EECF244321}">
                <p14:modId xmlns:p14="http://schemas.microsoft.com/office/powerpoint/2010/main" val="3791172022"/>
              </p:ext>
            </p:extLst>
          </p:nvPr>
        </p:nvGraphicFramePr>
        <p:xfrm>
          <a:off x="279146" y="876543"/>
          <a:ext cx="11633705" cy="5877696"/>
        </p:xfrm>
        <a:graphic>
          <a:graphicData uri="http://schemas.openxmlformats.org/drawingml/2006/table">
            <a:tbl>
              <a:tblPr firstRow="1" bandRow="1">
                <a:tableStyleId>{5C22544A-7EE6-4342-B048-85BDC9FD1C3A}</a:tableStyleId>
              </a:tblPr>
              <a:tblGrid>
                <a:gridCol w="2326741">
                  <a:extLst>
                    <a:ext uri="{9D8B030D-6E8A-4147-A177-3AD203B41FA5}">
                      <a16:colId xmlns:a16="http://schemas.microsoft.com/office/drawing/2014/main" val="2255696979"/>
                    </a:ext>
                  </a:extLst>
                </a:gridCol>
                <a:gridCol w="2326741">
                  <a:extLst>
                    <a:ext uri="{9D8B030D-6E8A-4147-A177-3AD203B41FA5}">
                      <a16:colId xmlns:a16="http://schemas.microsoft.com/office/drawing/2014/main" val="1010494570"/>
                    </a:ext>
                  </a:extLst>
                </a:gridCol>
                <a:gridCol w="2326741">
                  <a:extLst>
                    <a:ext uri="{9D8B030D-6E8A-4147-A177-3AD203B41FA5}">
                      <a16:colId xmlns:a16="http://schemas.microsoft.com/office/drawing/2014/main" val="210007669"/>
                    </a:ext>
                  </a:extLst>
                </a:gridCol>
                <a:gridCol w="2326741">
                  <a:extLst>
                    <a:ext uri="{9D8B030D-6E8A-4147-A177-3AD203B41FA5}">
                      <a16:colId xmlns:a16="http://schemas.microsoft.com/office/drawing/2014/main" val="1947020275"/>
                    </a:ext>
                  </a:extLst>
                </a:gridCol>
                <a:gridCol w="2326741">
                  <a:extLst>
                    <a:ext uri="{9D8B030D-6E8A-4147-A177-3AD203B41FA5}">
                      <a16:colId xmlns:a16="http://schemas.microsoft.com/office/drawing/2014/main" val="1298251618"/>
                    </a:ext>
                  </a:extLst>
                </a:gridCol>
              </a:tblGrid>
              <a:tr h="552896">
                <a:tc>
                  <a:txBody>
                    <a:bodyPr/>
                    <a:lstStyle/>
                    <a:p>
                      <a:pPr algn="ctr"/>
                      <a:r>
                        <a:rPr lang="en-US" sz="1200" b="1" dirty="0"/>
                        <a:t>Clustering Method</a:t>
                      </a:r>
                      <a:endParaRPr lang="en-US" sz="1200" dirty="0"/>
                    </a:p>
                  </a:txBody>
                  <a:tcPr anchor="ctr"/>
                </a:tc>
                <a:tc>
                  <a:txBody>
                    <a:bodyPr/>
                    <a:lstStyle/>
                    <a:p>
                      <a:pPr algn="ctr"/>
                      <a:r>
                        <a:rPr lang="en-US" sz="1200" b="1" dirty="0"/>
                        <a:t>Strengths</a:t>
                      </a:r>
                      <a:endParaRPr lang="en-US" sz="1200" dirty="0"/>
                    </a:p>
                  </a:txBody>
                  <a:tcPr anchor="ctr"/>
                </a:tc>
                <a:tc>
                  <a:txBody>
                    <a:bodyPr/>
                    <a:lstStyle/>
                    <a:p>
                      <a:pPr algn="ctr"/>
                      <a:r>
                        <a:rPr lang="en-US" sz="1200" dirty="0"/>
                        <a:t>Weaknesses</a:t>
                      </a:r>
                    </a:p>
                  </a:txBody>
                  <a:tcPr anchor="ctr"/>
                </a:tc>
                <a:tc>
                  <a:txBody>
                    <a:bodyPr/>
                    <a:lstStyle/>
                    <a:p>
                      <a:pPr algn="ctr"/>
                      <a:r>
                        <a:rPr lang="en-US" sz="1200" b="1" dirty="0"/>
                        <a:t>Performance</a:t>
                      </a:r>
                      <a:endParaRPr lang="en-US" sz="1200" dirty="0"/>
                    </a:p>
                  </a:txBody>
                  <a:tcPr anchor="ctr"/>
                </a:tc>
                <a:tc>
                  <a:txBody>
                    <a:bodyPr/>
                    <a:lstStyle/>
                    <a:p>
                      <a:pPr algn="ctr"/>
                      <a:r>
                        <a:rPr lang="en-US" sz="1200" b="1" dirty="0"/>
                        <a:t>Best Use Case</a:t>
                      </a:r>
                      <a:endParaRPr lang="en-US" sz="1200" dirty="0"/>
                    </a:p>
                  </a:txBody>
                  <a:tcPr anchor="ctr"/>
                </a:tc>
                <a:extLst>
                  <a:ext uri="{0D108BD9-81ED-4DB2-BD59-A6C34878D82A}">
                    <a16:rowId xmlns:a16="http://schemas.microsoft.com/office/drawing/2014/main" val="2863377305"/>
                  </a:ext>
                </a:extLst>
              </a:tr>
              <a:tr h="552896">
                <a:tc>
                  <a:txBody>
                    <a:bodyPr/>
                    <a:lstStyle/>
                    <a:p>
                      <a:pPr algn="ctr"/>
                      <a:r>
                        <a:rPr lang="en-US" sz="1200" b="1" dirty="0"/>
                        <a:t>K-Means</a:t>
                      </a:r>
                      <a:endParaRPr lang="en-US" sz="1200" dirty="0"/>
                    </a:p>
                  </a:txBody>
                  <a:tcPr anchor="ctr"/>
                </a:tc>
                <a:tc>
                  <a:txBody>
                    <a:bodyPr/>
                    <a:lstStyle/>
                    <a:p>
                      <a:r>
                        <a:rPr lang="en-US" sz="1200" dirty="0"/>
                        <a:t>Efficient and scalable for large datasets.</a:t>
                      </a:r>
                    </a:p>
                  </a:txBody>
                  <a:tcPr/>
                </a:tc>
                <a:tc>
                  <a:txBody>
                    <a:bodyPr/>
                    <a:lstStyle/>
                    <a:p>
                      <a:r>
                        <a:rPr lang="en-US" sz="1200" dirty="0"/>
                        <a:t>Requires pre-specifying the number of clusters (K).</a:t>
                      </a:r>
                    </a:p>
                  </a:txBody>
                  <a:tcPr/>
                </a:tc>
                <a:tc>
                  <a:txBody>
                    <a:bodyPr/>
                    <a:lstStyle/>
                    <a:p>
                      <a:r>
                        <a:rPr lang="en-US" sz="1200" dirty="0"/>
                        <a:t>Silhouette Score: </a:t>
                      </a:r>
                      <a:r>
                        <a:rPr lang="en-US" sz="1200" b="1" dirty="0"/>
                        <a:t>0.09</a:t>
                      </a:r>
                      <a:r>
                        <a:rPr lang="en-US" sz="1200" dirty="0"/>
                        <a:t> (Moderate).</a:t>
                      </a:r>
                    </a:p>
                  </a:txBody>
                  <a:tcPr/>
                </a:tc>
                <a:tc>
                  <a:txBody>
                    <a:bodyPr/>
                    <a:lstStyle/>
                    <a:p>
                      <a:r>
                        <a:rPr lang="en-US" sz="1200" dirty="0"/>
                        <a:t>Well-defined, equally sized, and spherical clusters.</a:t>
                      </a:r>
                    </a:p>
                  </a:txBody>
                  <a:tcPr/>
                </a:tc>
                <a:extLst>
                  <a:ext uri="{0D108BD9-81ED-4DB2-BD59-A6C34878D82A}">
                    <a16:rowId xmlns:a16="http://schemas.microsoft.com/office/drawing/2014/main" val="3878894990"/>
                  </a:ext>
                </a:extLst>
              </a:tr>
              <a:tr h="552896">
                <a:tc>
                  <a:txBody>
                    <a:bodyPr/>
                    <a:lstStyle/>
                    <a:p>
                      <a:pPr algn="ctr"/>
                      <a:endParaRPr lang="en-US" sz="1200" dirty="0"/>
                    </a:p>
                  </a:txBody>
                  <a:tcPr anchor="ctr"/>
                </a:tc>
                <a:tc>
                  <a:txBody>
                    <a:bodyPr/>
                    <a:lstStyle/>
                    <a:p>
                      <a:r>
                        <a:rPr lang="en-US" sz="1200" dirty="0"/>
                        <a:t>Works well with normalized, spherical clusters.</a:t>
                      </a:r>
                    </a:p>
                  </a:txBody>
                  <a:tcPr/>
                </a:tc>
                <a:tc>
                  <a:txBody>
                    <a:bodyPr/>
                    <a:lstStyle/>
                    <a:p>
                      <a:r>
                        <a:rPr lang="en-US" sz="1200" dirty="0"/>
                        <a:t>Sensitive to outliers and initialization.</a:t>
                      </a:r>
                    </a:p>
                  </a:txBody>
                  <a:tcPr/>
                </a:tc>
                <a:tc>
                  <a:txBody>
                    <a:bodyPr/>
                    <a:lstStyle/>
                    <a:p>
                      <a:r>
                        <a:rPr lang="en-US" sz="1200" dirty="0"/>
                        <a:t>Fair separation but overlapping clusters.</a:t>
                      </a:r>
                    </a:p>
                  </a:txBody>
                  <a:tcPr/>
                </a:tc>
                <a:tc>
                  <a:txBody>
                    <a:bodyPr/>
                    <a:lstStyle/>
                    <a:p>
                      <a:endParaRPr lang="en-US" sz="1200"/>
                    </a:p>
                  </a:txBody>
                  <a:tcPr/>
                </a:tc>
                <a:extLst>
                  <a:ext uri="{0D108BD9-81ED-4DB2-BD59-A6C34878D82A}">
                    <a16:rowId xmlns:a16="http://schemas.microsoft.com/office/drawing/2014/main" val="4179141313"/>
                  </a:ext>
                </a:extLst>
              </a:tr>
              <a:tr h="552896">
                <a:tc>
                  <a:txBody>
                    <a:bodyPr/>
                    <a:lstStyle/>
                    <a:p>
                      <a:pPr algn="ctr"/>
                      <a:endParaRPr lang="en-US" sz="1200" dirty="0"/>
                    </a:p>
                  </a:txBody>
                  <a:tcPr anchor="ctr"/>
                </a:tc>
                <a:tc>
                  <a:txBody>
                    <a:bodyPr/>
                    <a:lstStyle/>
                    <a:p>
                      <a:r>
                        <a:rPr lang="en-US" sz="1200" dirty="0"/>
                        <a:t>Provides interpretable cluster centroids.</a:t>
                      </a:r>
                    </a:p>
                  </a:txBody>
                  <a:tcPr/>
                </a:tc>
                <a:tc>
                  <a:txBody>
                    <a:bodyPr/>
                    <a:lstStyle/>
                    <a:p>
                      <a:r>
                        <a:rPr lang="en-US" sz="1200" dirty="0"/>
                        <a:t>Struggles with non-spherical and overlapping clusters.</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423959855"/>
                  </a:ext>
                </a:extLst>
              </a:tr>
              <a:tr h="618950">
                <a:tc>
                  <a:txBody>
                    <a:bodyPr/>
                    <a:lstStyle/>
                    <a:p>
                      <a:pPr algn="ctr"/>
                      <a:r>
                        <a:rPr lang="en-US" sz="1200" b="1" dirty="0"/>
                        <a:t>DBSCAN</a:t>
                      </a:r>
                    </a:p>
                  </a:txBody>
                  <a:tcPr anchor="ctr"/>
                </a:tc>
                <a:tc>
                  <a:txBody>
                    <a:bodyPr/>
                    <a:lstStyle/>
                    <a:p>
                      <a:r>
                        <a:rPr lang="en-US" sz="1200" dirty="0"/>
                        <a:t>Captures arbitrary-shaped clusters and handles noise effectively.</a:t>
                      </a:r>
                    </a:p>
                  </a:txBody>
                  <a:tcPr/>
                </a:tc>
                <a:tc>
                  <a:txBody>
                    <a:bodyPr/>
                    <a:lstStyle/>
                    <a:p>
                      <a:r>
                        <a:rPr lang="en-US" sz="1200" dirty="0"/>
                        <a:t>Highly sensitive to parameter tuning (eps, </a:t>
                      </a:r>
                      <a:r>
                        <a:rPr lang="en-US" sz="1200" dirty="0" err="1"/>
                        <a:t>min_samples</a:t>
                      </a:r>
                      <a:r>
                        <a:rPr lang="en-US" sz="1200" dirty="0"/>
                        <a:t>).</a:t>
                      </a:r>
                    </a:p>
                  </a:txBody>
                  <a:tcPr/>
                </a:tc>
                <a:tc>
                  <a:txBody>
                    <a:bodyPr/>
                    <a:lstStyle/>
                    <a:p>
                      <a:r>
                        <a:rPr lang="en-US" sz="1200" dirty="0"/>
                        <a:t>Silhouette Score: </a:t>
                      </a:r>
                      <a:r>
                        <a:rPr lang="en-US" sz="1200" b="1" dirty="0"/>
                        <a:t>-0.12</a:t>
                      </a:r>
                      <a:r>
                        <a:rPr lang="en-US" sz="1200" dirty="0"/>
                        <a:t> (Poor).</a:t>
                      </a:r>
                    </a:p>
                  </a:txBody>
                  <a:tcPr/>
                </a:tc>
                <a:tc>
                  <a:txBody>
                    <a:bodyPr/>
                    <a:lstStyle/>
                    <a:p>
                      <a:r>
                        <a:rPr lang="en-US" sz="1200" dirty="0"/>
                        <a:t>Datasets with distinct dense clusters and well-separated regions.</a:t>
                      </a:r>
                    </a:p>
                  </a:txBody>
                  <a:tcPr/>
                </a:tc>
                <a:extLst>
                  <a:ext uri="{0D108BD9-81ED-4DB2-BD59-A6C34878D82A}">
                    <a16:rowId xmlns:a16="http://schemas.microsoft.com/office/drawing/2014/main" val="3896561810"/>
                  </a:ext>
                </a:extLst>
              </a:tr>
              <a:tr h="618950">
                <a:tc>
                  <a:txBody>
                    <a:bodyPr/>
                    <a:lstStyle/>
                    <a:p>
                      <a:pPr algn="ctr"/>
                      <a:endParaRPr lang="en-US" sz="1200" dirty="0"/>
                    </a:p>
                  </a:txBody>
                  <a:tcPr anchor="ctr"/>
                </a:tc>
                <a:tc>
                  <a:txBody>
                    <a:bodyPr/>
                    <a:lstStyle/>
                    <a:p>
                      <a:r>
                        <a:rPr lang="en-US" sz="1200" dirty="0"/>
                        <a:t>Does not require pre-defining the number of clusters.</a:t>
                      </a:r>
                    </a:p>
                  </a:txBody>
                  <a:tcPr/>
                </a:tc>
                <a:tc>
                  <a:txBody>
                    <a:bodyPr/>
                    <a:lstStyle/>
                    <a:p>
                      <a:r>
                        <a:rPr lang="en-US" sz="1200" dirty="0"/>
                        <a:t>Struggles with high-dimensional or sparse datasets.</a:t>
                      </a:r>
                    </a:p>
                  </a:txBody>
                  <a:tcPr/>
                </a:tc>
                <a:tc>
                  <a:txBody>
                    <a:bodyPr/>
                    <a:lstStyle/>
                    <a:p>
                      <a:r>
                        <a:rPr lang="en-US" sz="1200" dirty="0"/>
                        <a:t>Significant noise points detected, leading to weak cluster separation.</a:t>
                      </a:r>
                    </a:p>
                  </a:txBody>
                  <a:tcPr/>
                </a:tc>
                <a:tc>
                  <a:txBody>
                    <a:bodyPr/>
                    <a:lstStyle/>
                    <a:p>
                      <a:endParaRPr lang="en-US" sz="1200"/>
                    </a:p>
                  </a:txBody>
                  <a:tcPr/>
                </a:tc>
                <a:extLst>
                  <a:ext uri="{0D108BD9-81ED-4DB2-BD59-A6C34878D82A}">
                    <a16:rowId xmlns:a16="http://schemas.microsoft.com/office/drawing/2014/main" val="809953415"/>
                  </a:ext>
                </a:extLst>
              </a:tr>
              <a:tr h="552896">
                <a:tc>
                  <a:txBody>
                    <a:bodyPr/>
                    <a:lstStyle/>
                    <a:p>
                      <a:pPr algn="ctr"/>
                      <a:endParaRPr lang="en-US" sz="1200" dirty="0"/>
                    </a:p>
                  </a:txBody>
                  <a:tcPr anchor="ctr"/>
                </a:tc>
                <a:tc>
                  <a:txBody>
                    <a:bodyPr/>
                    <a:lstStyle/>
                    <a:p>
                      <a:r>
                        <a:rPr lang="en-US" sz="1200" dirty="0"/>
                        <a:t>Robust to outliers and density variations.</a:t>
                      </a:r>
                    </a:p>
                  </a:txBody>
                  <a:tcPr/>
                </a:tc>
                <a:tc>
                  <a:txBody>
                    <a:bodyPr/>
                    <a:lstStyle/>
                    <a:p>
                      <a:r>
                        <a:rPr lang="en-US" sz="1200" dirty="0"/>
                        <a:t>Limited performance when data lacks dense regions.</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06378757"/>
                  </a:ext>
                </a:extLst>
              </a:tr>
              <a:tr h="618950">
                <a:tc>
                  <a:txBody>
                    <a:bodyPr/>
                    <a:lstStyle/>
                    <a:p>
                      <a:pPr algn="ctr"/>
                      <a:r>
                        <a:rPr lang="en-US" sz="1200" b="1" dirty="0"/>
                        <a:t>Hierarchical</a:t>
                      </a:r>
                    </a:p>
                  </a:txBody>
                  <a:tcPr anchor="ctr"/>
                </a:tc>
                <a:tc>
                  <a:txBody>
                    <a:bodyPr/>
                    <a:lstStyle/>
                    <a:p>
                      <a:r>
                        <a:rPr lang="en-US" sz="1200" dirty="0"/>
                        <a:t>Provides a detailed dendrogram, illustrating hierarchical relationships.</a:t>
                      </a:r>
                    </a:p>
                  </a:txBody>
                  <a:tcPr/>
                </a:tc>
                <a:tc>
                  <a:txBody>
                    <a:bodyPr/>
                    <a:lstStyle/>
                    <a:p>
                      <a:r>
                        <a:rPr lang="en-US" sz="1200" dirty="0"/>
                        <a:t>Computationally expensive for large datasets.</a:t>
                      </a:r>
                    </a:p>
                  </a:txBody>
                  <a:tcPr/>
                </a:tc>
                <a:tc>
                  <a:txBody>
                    <a:bodyPr/>
                    <a:lstStyle/>
                    <a:p>
                      <a:r>
                        <a:rPr lang="en-US" sz="1200" dirty="0"/>
                        <a:t>Silhouette Score: </a:t>
                      </a:r>
                      <a:r>
                        <a:rPr lang="en-US" sz="1200" b="1" dirty="0"/>
                        <a:t>0.065</a:t>
                      </a:r>
                      <a:r>
                        <a:rPr lang="en-US" sz="1200" dirty="0"/>
                        <a:t> (Weak).</a:t>
                      </a:r>
                    </a:p>
                  </a:txBody>
                  <a:tcPr/>
                </a:tc>
                <a:tc>
                  <a:txBody>
                    <a:bodyPr/>
                    <a:lstStyle/>
                    <a:p>
                      <a:r>
                        <a:rPr lang="en-US" sz="1200" dirty="0"/>
                        <a:t>Exploratory analysis to reveal hierarchical relationships in small-to-medium datasets.</a:t>
                      </a:r>
                    </a:p>
                  </a:txBody>
                  <a:tcPr/>
                </a:tc>
                <a:extLst>
                  <a:ext uri="{0D108BD9-81ED-4DB2-BD59-A6C34878D82A}">
                    <a16:rowId xmlns:a16="http://schemas.microsoft.com/office/drawing/2014/main" val="2981223624"/>
                  </a:ext>
                </a:extLst>
              </a:tr>
              <a:tr h="618950">
                <a:tc>
                  <a:txBody>
                    <a:bodyPr/>
                    <a:lstStyle/>
                    <a:p>
                      <a:pPr algn="ctr"/>
                      <a:endParaRPr lang="en-US" sz="1200" dirty="0"/>
                    </a:p>
                  </a:txBody>
                  <a:tcPr anchor="ctr"/>
                </a:tc>
                <a:tc>
                  <a:txBody>
                    <a:bodyPr/>
                    <a:lstStyle/>
                    <a:p>
                      <a:r>
                        <a:rPr lang="en-US" sz="1200" dirty="0"/>
                        <a:t>Does not require pre-specifying the number of clusters.</a:t>
                      </a:r>
                    </a:p>
                  </a:txBody>
                  <a:tcPr/>
                </a:tc>
                <a:tc>
                  <a:txBody>
                    <a:bodyPr/>
                    <a:lstStyle/>
                    <a:p>
                      <a:r>
                        <a:rPr lang="en-US" sz="1200" dirty="0"/>
                        <a:t>Sensitive to linkage criterion (e.g., single, complete, average).</a:t>
                      </a:r>
                    </a:p>
                  </a:txBody>
                  <a:tcPr/>
                </a:tc>
                <a:tc>
                  <a:txBody>
                    <a:bodyPr/>
                    <a:lstStyle/>
                    <a:p>
                      <a:r>
                        <a:rPr lang="en-US" sz="1200" dirty="0"/>
                        <a:t>Weak separation but useful for identifying relationships between data points.</a:t>
                      </a:r>
                    </a:p>
                  </a:txBody>
                  <a:tcPr/>
                </a:tc>
                <a:tc>
                  <a:txBody>
                    <a:bodyPr/>
                    <a:lstStyle/>
                    <a:p>
                      <a:endParaRPr lang="en-US" sz="1200" dirty="0"/>
                    </a:p>
                  </a:txBody>
                  <a:tcPr/>
                </a:tc>
                <a:extLst>
                  <a:ext uri="{0D108BD9-81ED-4DB2-BD59-A6C34878D82A}">
                    <a16:rowId xmlns:a16="http://schemas.microsoft.com/office/drawing/2014/main" val="3075989880"/>
                  </a:ext>
                </a:extLst>
              </a:tr>
              <a:tr h="552896">
                <a:tc>
                  <a:txBody>
                    <a:bodyPr/>
                    <a:lstStyle/>
                    <a:p>
                      <a:pPr algn="ctr"/>
                      <a:endParaRPr lang="en-US" sz="1200" dirty="0"/>
                    </a:p>
                  </a:txBody>
                  <a:tcPr anchor="ctr"/>
                </a:tc>
                <a:tc>
                  <a:txBody>
                    <a:bodyPr/>
                    <a:lstStyle/>
                    <a:p>
                      <a:r>
                        <a:rPr lang="en-US" sz="1200" dirty="0"/>
                        <a:t>Effective for small-to-medium-sized datasets.</a:t>
                      </a:r>
                    </a:p>
                  </a:txBody>
                  <a:tcPr/>
                </a:tc>
                <a:tc>
                  <a:txBody>
                    <a:bodyPr/>
                    <a:lstStyle/>
                    <a:p>
                      <a:r>
                        <a:rPr lang="en-US" sz="1200" dirty="0"/>
                        <a:t>Poor at handling noise and outliers compared to DBSCAN.</a:t>
                      </a:r>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963876199"/>
                  </a:ext>
                </a:extLst>
              </a:tr>
            </a:tbl>
          </a:graphicData>
        </a:graphic>
      </p:graphicFrame>
    </p:spTree>
    <p:extLst>
      <p:ext uri="{BB962C8B-B14F-4D97-AF65-F5344CB8AC3E}">
        <p14:creationId xmlns:p14="http://schemas.microsoft.com/office/powerpoint/2010/main" val="214374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860E1003-5B0F-FB14-F8CA-CC5038D38A4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23B29086-D692-4ADD-F611-13256220BAA9}"/>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2507796C-9EA4-F47F-5951-724EDFB8BFEC}"/>
              </a:ext>
            </a:extLst>
          </p:cNvPr>
          <p:cNvSpPr txBox="1"/>
          <p:nvPr/>
        </p:nvSpPr>
        <p:spPr>
          <a:xfrm>
            <a:off x="218792" y="103761"/>
            <a:ext cx="12348721" cy="815574"/>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400" b="1" dirty="0">
                <a:solidFill>
                  <a:srgbClr val="002060"/>
                </a:solidFill>
                <a:latin typeface="Calibri"/>
                <a:ea typeface="Calibri"/>
                <a:cs typeface="Calibri"/>
                <a:sym typeface="Calibri"/>
              </a:rPr>
              <a:t>Conclusion: Summarize key insights and provide recommendations for future clustering</a:t>
            </a:r>
          </a:p>
          <a:p>
            <a:pPr>
              <a:buClr>
                <a:srgbClr val="000000"/>
              </a:buClr>
              <a:buSzPts val="3840"/>
            </a:pPr>
            <a:r>
              <a:rPr lang="en-US" sz="2400" b="1" dirty="0">
                <a:solidFill>
                  <a:srgbClr val="002060"/>
                </a:solidFill>
                <a:latin typeface="Calibri"/>
                <a:ea typeface="Calibri"/>
                <a:cs typeface="Calibri"/>
                <a:sym typeface="Calibri"/>
              </a:rPr>
              <a:t>studies</a:t>
            </a:r>
            <a:endParaRPr sz="24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819F219C-F23F-2DDF-080D-0BE6D3EBB051}"/>
              </a:ext>
            </a:extLst>
          </p:cNvPr>
          <p:cNvCxnSpPr/>
          <p:nvPr/>
        </p:nvCxnSpPr>
        <p:spPr>
          <a:xfrm>
            <a:off x="279148" y="919335"/>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11EB889A-F1A0-0DDD-7637-04F54155A189}"/>
              </a:ext>
            </a:extLst>
          </p:cNvPr>
          <p:cNvSpPr txBox="1"/>
          <p:nvPr/>
        </p:nvSpPr>
        <p:spPr>
          <a:xfrm>
            <a:off x="6604733" y="1030908"/>
            <a:ext cx="5151839" cy="502573"/>
          </a:xfrm>
          <a:prstGeom prst="rect">
            <a:avLst/>
          </a:prstGeom>
          <a:noFill/>
        </p:spPr>
        <p:txBody>
          <a:bodyPr wrap="square">
            <a:spAutoFit/>
          </a:bodyPr>
          <a:lstStyle/>
          <a:p>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6ED645E-ED2D-6A4E-2398-35E3C5EA24D4}"/>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sp>
        <p:nvSpPr>
          <p:cNvPr id="2" name="TextBox 1">
            <a:extLst>
              <a:ext uri="{FF2B5EF4-FFF2-40B4-BE49-F238E27FC236}">
                <a16:creationId xmlns:a16="http://schemas.microsoft.com/office/drawing/2014/main" id="{FAC59171-D369-1995-FA0A-40493DDCDDDD}"/>
              </a:ext>
            </a:extLst>
          </p:cNvPr>
          <p:cNvSpPr txBox="1"/>
          <p:nvPr/>
        </p:nvSpPr>
        <p:spPr>
          <a:xfrm>
            <a:off x="365760" y="1199693"/>
            <a:ext cx="11484864" cy="522752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50000"/>
              </a:lnSpc>
            </a:pPr>
            <a:r>
              <a:rPr lang="en-US" sz="1600" b="1" dirty="0">
                <a:solidFill>
                  <a:srgbClr val="002060"/>
                </a:solidFill>
              </a:rPr>
              <a:t>Key insights:</a:t>
            </a:r>
          </a:p>
          <a:p>
            <a:pPr>
              <a:lnSpc>
                <a:spcPct val="150000"/>
              </a:lnSpc>
            </a:pPr>
            <a:endParaRPr lang="en-US" sz="1600" dirty="0"/>
          </a:p>
          <a:p>
            <a:pPr marL="285750" indent="-285750">
              <a:lnSpc>
                <a:spcPct val="150000"/>
              </a:lnSpc>
              <a:buFont typeface="Wingdings" panose="05000000000000000000" pitchFamily="2" charset="2"/>
              <a:buChar char="Ø"/>
            </a:pPr>
            <a:r>
              <a:rPr lang="en-US" sz="1600" dirty="0">
                <a:solidFill>
                  <a:srgbClr val="002060"/>
                </a:solidFill>
              </a:rPr>
              <a:t>K-Means efficiently divided participants into six clusters, however its performance was moderate (silhouette score: 0.09).</a:t>
            </a:r>
          </a:p>
          <a:p>
            <a:pPr marL="285750" indent="-285750">
              <a:lnSpc>
                <a:spcPct val="150000"/>
              </a:lnSpc>
              <a:buFont typeface="Wingdings" panose="05000000000000000000" pitchFamily="2" charset="2"/>
              <a:buChar char="Ø"/>
            </a:pPr>
            <a:r>
              <a:rPr lang="en-US" sz="1600" dirty="0">
                <a:solidFill>
                  <a:srgbClr val="002060"/>
                </a:solidFill>
              </a:rPr>
              <a:t>DBSCAN emphasized density-based grouping but struggled with noisy and sparse data (silhouette score: -0.12).</a:t>
            </a:r>
          </a:p>
          <a:p>
            <a:pPr marL="285750" indent="-285750">
              <a:lnSpc>
                <a:spcPct val="150000"/>
              </a:lnSpc>
              <a:buFont typeface="Wingdings" panose="05000000000000000000" pitchFamily="2" charset="2"/>
              <a:buChar char="Ø"/>
            </a:pPr>
            <a:r>
              <a:rPr lang="en-US" sz="1600" dirty="0">
                <a:solidFill>
                  <a:srgbClr val="002060"/>
                </a:solidFill>
              </a:rPr>
              <a:t>Hierarchical clustering yielded useful hierarchical insights but had low cluster cohesion (silhouette score: 0.065).</a:t>
            </a:r>
          </a:p>
          <a:p>
            <a:pPr marL="285750" indent="-285750">
              <a:lnSpc>
                <a:spcPct val="150000"/>
              </a:lnSpc>
              <a:buFont typeface="Wingdings" panose="05000000000000000000" pitchFamily="2" charset="2"/>
              <a:buChar char="Ø"/>
            </a:pPr>
            <a:r>
              <a:rPr lang="en-US" sz="1600" dirty="0">
                <a:solidFill>
                  <a:srgbClr val="002060"/>
                </a:solidFill>
              </a:rPr>
              <a:t>K-Means was best suited for structured data, DBSCAN for irregular clusters, and Hierarchical for exploratory analyses.</a:t>
            </a:r>
          </a:p>
          <a:p>
            <a:pPr>
              <a:lnSpc>
                <a:spcPct val="150000"/>
              </a:lnSpc>
            </a:pPr>
            <a:endParaRPr lang="en-US" sz="1600" dirty="0"/>
          </a:p>
          <a:p>
            <a:pPr>
              <a:lnSpc>
                <a:spcPct val="150000"/>
              </a:lnSpc>
            </a:pPr>
            <a:r>
              <a:rPr lang="en-US" sz="1600" b="1" dirty="0">
                <a:solidFill>
                  <a:srgbClr val="002060"/>
                </a:solidFill>
              </a:rPr>
              <a:t>Recommendations:</a:t>
            </a:r>
          </a:p>
          <a:p>
            <a:pPr>
              <a:lnSpc>
                <a:spcPct val="150000"/>
              </a:lnSpc>
            </a:pPr>
            <a:endParaRPr lang="en-US" sz="1600" dirty="0"/>
          </a:p>
          <a:p>
            <a:pPr marL="285750" indent="-285750">
              <a:lnSpc>
                <a:spcPct val="150000"/>
              </a:lnSpc>
              <a:buFont typeface="Wingdings" panose="05000000000000000000" pitchFamily="2" charset="2"/>
              <a:buChar char="Ø"/>
            </a:pPr>
            <a:r>
              <a:rPr lang="en-US" sz="1600" dirty="0">
                <a:solidFill>
                  <a:srgbClr val="002060"/>
                </a:solidFill>
              </a:rPr>
              <a:t>To improve clustering results, use dimensionality reduction techniques such as PCA.</a:t>
            </a:r>
          </a:p>
          <a:p>
            <a:pPr marL="285750" indent="-285750">
              <a:lnSpc>
                <a:spcPct val="150000"/>
              </a:lnSpc>
              <a:buFont typeface="Wingdings" panose="05000000000000000000" pitchFamily="2" charset="2"/>
              <a:buChar char="Ø"/>
            </a:pPr>
            <a:r>
              <a:rPr lang="en-US" sz="1600" dirty="0">
                <a:solidFill>
                  <a:srgbClr val="002060"/>
                </a:solidFill>
              </a:rPr>
              <a:t>Optimize parameters (eps for DBSCAN, cluster numbers for K-Means).</a:t>
            </a:r>
          </a:p>
          <a:p>
            <a:pPr marL="285750" indent="-285750">
              <a:lnSpc>
                <a:spcPct val="150000"/>
              </a:lnSpc>
              <a:buFont typeface="Wingdings" panose="05000000000000000000" pitchFamily="2" charset="2"/>
              <a:buChar char="Ø"/>
            </a:pPr>
            <a:r>
              <a:rPr lang="en-US" sz="1600" dirty="0">
                <a:solidFill>
                  <a:srgbClr val="002060"/>
                </a:solidFill>
              </a:rPr>
              <a:t>Combine approaches (e.g., K-Means + Hierarchical) to improve performance.</a:t>
            </a:r>
          </a:p>
          <a:p>
            <a:pPr marL="285750" indent="-285750">
              <a:lnSpc>
                <a:spcPct val="150000"/>
              </a:lnSpc>
              <a:buFont typeface="Wingdings" panose="05000000000000000000" pitchFamily="2" charset="2"/>
              <a:buChar char="Ø"/>
            </a:pPr>
            <a:r>
              <a:rPr lang="en-US" sz="1600" dirty="0">
                <a:solidFill>
                  <a:srgbClr val="002060"/>
                </a:solidFill>
              </a:rPr>
              <a:t>Use domain expertise to improve feature selection.</a:t>
            </a:r>
          </a:p>
          <a:p>
            <a:pPr marL="285750" indent="-285750">
              <a:lnSpc>
                <a:spcPct val="150000"/>
              </a:lnSpc>
              <a:buFont typeface="Wingdings" panose="05000000000000000000" pitchFamily="2" charset="2"/>
              <a:buChar char="Ø"/>
            </a:pPr>
            <a:r>
              <a:rPr lang="en-US" sz="1600" dirty="0">
                <a:solidFill>
                  <a:srgbClr val="002060"/>
                </a:solidFill>
              </a:rPr>
              <a:t>Investigate advanced methods such as Gaussian Mixture Models for complex datasets.</a:t>
            </a:r>
          </a:p>
        </p:txBody>
      </p:sp>
    </p:spTree>
    <p:extLst>
      <p:ext uri="{BB962C8B-B14F-4D97-AF65-F5344CB8AC3E}">
        <p14:creationId xmlns:p14="http://schemas.microsoft.com/office/powerpoint/2010/main" val="182121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
          <a:extLst>
            <a:ext uri="{FF2B5EF4-FFF2-40B4-BE49-F238E27FC236}">
              <a16:creationId xmlns:a16="http://schemas.microsoft.com/office/drawing/2014/main" id="{ACBE4153-57B0-5B51-225F-03CCB1C17F26}"/>
            </a:ext>
          </a:extLst>
        </p:cNvPr>
        <p:cNvGrpSpPr/>
        <p:nvPr/>
      </p:nvGrpSpPr>
      <p:grpSpPr>
        <a:xfrm>
          <a:off x="0" y="0"/>
          <a:ext cx="0" cy="0"/>
          <a:chOff x="0" y="0"/>
          <a:chExt cx="0" cy="0"/>
        </a:xfrm>
      </p:grpSpPr>
      <p:sp>
        <p:nvSpPr>
          <p:cNvPr id="22" name="Google Shape;22;p1">
            <a:extLst>
              <a:ext uri="{FF2B5EF4-FFF2-40B4-BE49-F238E27FC236}">
                <a16:creationId xmlns:a16="http://schemas.microsoft.com/office/drawing/2014/main" id="{2B8C46F9-8AE2-777F-8AD4-22560E74CABE}"/>
              </a:ext>
            </a:extLst>
          </p:cNvPr>
          <p:cNvSpPr/>
          <p:nvPr/>
        </p:nvSpPr>
        <p:spPr>
          <a:xfrm>
            <a:off x="1524001" y="43946"/>
            <a:ext cx="184720" cy="369308"/>
          </a:xfrm>
          <a:prstGeom prst="rect">
            <a:avLst/>
          </a:prstGeom>
          <a:noFill/>
          <a:ln>
            <a:noFill/>
          </a:ln>
        </p:spPr>
        <p:txBody>
          <a:bodyPr spcFirstLastPara="1" wrap="square" lIns="91438" tIns="45708" rIns="91438" bIns="45708" anchor="ctr" anchorCtr="0">
            <a:spAutoFit/>
          </a:bodyPr>
          <a:lstStyle/>
          <a:p>
            <a:pPr>
              <a:buClr>
                <a:srgbClr val="000000"/>
              </a:buClr>
              <a:buSzPts val="2160"/>
            </a:pPr>
            <a:endParaRPr>
              <a:solidFill>
                <a:schemeClr val="dk1"/>
              </a:solidFill>
              <a:latin typeface="Calibri"/>
              <a:ea typeface="Calibri"/>
              <a:cs typeface="Calibri"/>
              <a:sym typeface="Calibri"/>
            </a:endParaRPr>
          </a:p>
        </p:txBody>
      </p:sp>
      <p:sp>
        <p:nvSpPr>
          <p:cNvPr id="23" name="Google Shape;23;p1">
            <a:extLst>
              <a:ext uri="{FF2B5EF4-FFF2-40B4-BE49-F238E27FC236}">
                <a16:creationId xmlns:a16="http://schemas.microsoft.com/office/drawing/2014/main" id="{3FD7EDEC-F95F-2F43-A5F2-D13952FFC6E5}"/>
              </a:ext>
            </a:extLst>
          </p:cNvPr>
          <p:cNvSpPr/>
          <p:nvPr/>
        </p:nvSpPr>
        <p:spPr>
          <a:xfrm>
            <a:off x="1676340" y="2013292"/>
            <a:ext cx="8622183" cy="1492588"/>
          </a:xfrm>
          <a:prstGeom prst="rect">
            <a:avLst/>
          </a:prstGeom>
          <a:noFill/>
          <a:ln>
            <a:noFill/>
          </a:ln>
        </p:spPr>
        <p:txBody>
          <a:bodyPr spcFirstLastPara="1" wrap="square" lIns="0" tIns="0" rIns="0" bIns="0" anchor="ctr" anchorCtr="0">
            <a:spAutoFit/>
          </a:bodyPr>
          <a:lstStyle/>
          <a:p>
            <a:pPr algn="ctr">
              <a:buClr>
                <a:srgbClr val="000000"/>
              </a:buClr>
              <a:buSzPts val="839"/>
            </a:pPr>
            <a:endParaRPr sz="699" dirty="0">
              <a:solidFill>
                <a:schemeClr val="dk1"/>
              </a:solidFill>
              <a:latin typeface="Arial"/>
              <a:ea typeface="Arial"/>
              <a:cs typeface="Arial"/>
              <a:sym typeface="Arial"/>
            </a:endParaRPr>
          </a:p>
          <a:p>
            <a:pPr algn="ctr">
              <a:buClr>
                <a:srgbClr val="000000"/>
              </a:buClr>
              <a:buSzPts val="4800"/>
            </a:pPr>
            <a:r>
              <a:rPr lang="en-US" sz="5000" b="1" dirty="0">
                <a:solidFill>
                  <a:srgbClr val="002060"/>
                </a:solidFill>
                <a:latin typeface="Roboto" panose="02000000000000000000" pitchFamily="2" charset="0"/>
                <a:ea typeface="Roboto" panose="02000000000000000000" pitchFamily="2" charset="0"/>
                <a:cs typeface="Roboto" panose="02000000000000000000" pitchFamily="2" charset="0"/>
                <a:sym typeface="Arial"/>
              </a:rPr>
              <a:t>Thank you</a:t>
            </a:r>
            <a:endParaRPr sz="5000" b="1" dirty="0">
              <a:solidFill>
                <a:srgbClr val="002060"/>
              </a:solidFill>
              <a:latin typeface="Roboto" panose="02000000000000000000" pitchFamily="2" charset="0"/>
              <a:ea typeface="Roboto" panose="02000000000000000000" pitchFamily="2" charset="0"/>
              <a:cs typeface="Roboto" panose="02000000000000000000" pitchFamily="2" charset="0"/>
              <a:sym typeface="Arial"/>
            </a:endParaRPr>
          </a:p>
          <a:p>
            <a:pPr>
              <a:buClr>
                <a:srgbClr val="000000"/>
              </a:buClr>
              <a:buSzPts val="4800"/>
            </a:pPr>
            <a:endParaRPr sz="4000" b="1" dirty="0">
              <a:solidFill>
                <a:srgbClr val="002060"/>
              </a:solidFill>
              <a:latin typeface="Calibri"/>
              <a:ea typeface="Calibri"/>
              <a:cs typeface="Calibri"/>
              <a:sym typeface="Calibri"/>
            </a:endParaRPr>
          </a:p>
        </p:txBody>
      </p:sp>
      <p:sp>
        <p:nvSpPr>
          <p:cNvPr id="25" name="Google Shape;25;p1">
            <a:extLst>
              <a:ext uri="{FF2B5EF4-FFF2-40B4-BE49-F238E27FC236}">
                <a16:creationId xmlns:a16="http://schemas.microsoft.com/office/drawing/2014/main" id="{523C3B09-C2CD-DEDF-EEF3-B930DFF92366}"/>
              </a:ext>
            </a:extLst>
          </p:cNvPr>
          <p:cNvSpPr txBox="1">
            <a:spLocks noGrp="1"/>
          </p:cNvSpPr>
          <p:nvPr>
            <p:ph type="ftr" idx="4294967295"/>
          </p:nvPr>
        </p:nvSpPr>
        <p:spPr>
          <a:xfrm>
            <a:off x="0" y="5808928"/>
            <a:ext cx="2500313" cy="2500313"/>
          </a:xfrm>
          <a:prstGeom prst="rect">
            <a:avLst/>
          </a:prstGeom>
          <a:noFill/>
          <a:ln>
            <a:noFill/>
          </a:ln>
        </p:spPr>
        <p:txBody>
          <a:bodyPr spcFirstLastPara="1" vert="horz" wrap="square" lIns="76188" tIns="38083" rIns="76188" bIns="38083" rtlCol="0" anchor="t" anchorCtr="0">
            <a:noAutofit/>
          </a:bodyPr>
          <a:lstStyle/>
          <a:p>
            <a:pPr algn="l">
              <a:buClr>
                <a:srgbClr val="000000"/>
              </a:buClr>
              <a:buSzPts val="1800"/>
            </a:pPr>
            <a:r>
              <a:rPr lang="en-US" sz="1667" b="1" dirty="0" err="1">
                <a:solidFill>
                  <a:srgbClr val="002060"/>
                </a:solidFill>
                <a:latin typeface="Arial"/>
                <a:ea typeface="Arial"/>
                <a:cs typeface="Arial"/>
                <a:sym typeface="Arial"/>
              </a:rPr>
              <a:t>Killariben</a:t>
            </a:r>
            <a:r>
              <a:rPr lang="en-US" sz="1667" b="1" dirty="0">
                <a:solidFill>
                  <a:srgbClr val="002060"/>
                </a:solidFill>
                <a:latin typeface="Arial"/>
                <a:ea typeface="Arial"/>
                <a:cs typeface="Arial"/>
                <a:sym typeface="Arial"/>
              </a:rPr>
              <a:t> Limbachiya</a:t>
            </a:r>
          </a:p>
          <a:p>
            <a:pPr algn="l">
              <a:buClr>
                <a:srgbClr val="000000"/>
              </a:buClr>
              <a:buSzPts val="1800"/>
            </a:pPr>
            <a:r>
              <a:rPr lang="en-US" sz="1667" b="1" dirty="0">
                <a:solidFill>
                  <a:srgbClr val="002060"/>
                </a:solidFill>
                <a:latin typeface="Arial"/>
                <a:ea typeface="Arial"/>
                <a:cs typeface="Arial"/>
                <a:sym typeface="Arial"/>
              </a:rPr>
              <a:t>DS-520-50</a:t>
            </a:r>
          </a:p>
          <a:p>
            <a:pPr algn="l">
              <a:buClr>
                <a:srgbClr val="000000"/>
              </a:buClr>
              <a:buSzPts val="1800"/>
            </a:pPr>
            <a:r>
              <a:rPr lang="en-US" sz="1667" b="1" dirty="0">
                <a:solidFill>
                  <a:srgbClr val="002060"/>
                </a:solidFill>
                <a:latin typeface="Arial"/>
                <a:ea typeface="Arial"/>
                <a:cs typeface="Arial"/>
                <a:sym typeface="Arial"/>
              </a:rPr>
              <a:t>STD ID: 1365974</a:t>
            </a:r>
            <a:endParaRPr sz="1667" b="1" dirty="0">
              <a:solidFill>
                <a:srgbClr val="002060"/>
              </a:solidFill>
              <a:latin typeface="Arial"/>
              <a:ea typeface="Arial"/>
              <a:cs typeface="Arial"/>
              <a:sym typeface="Arial"/>
            </a:endParaRPr>
          </a:p>
        </p:txBody>
      </p:sp>
    </p:spTree>
    <p:extLst>
      <p:ext uri="{BB962C8B-B14F-4D97-AF65-F5344CB8AC3E}">
        <p14:creationId xmlns:p14="http://schemas.microsoft.com/office/powerpoint/2010/main" val="107083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BCEEA2-02CE-CB78-8048-08DCF02102ED}"/>
              </a:ext>
            </a:extLst>
          </p:cNvPr>
          <p:cNvSpPr/>
          <p:nvPr/>
        </p:nvSpPr>
        <p:spPr>
          <a:xfrm>
            <a:off x="790042" y="1331366"/>
            <a:ext cx="10472928" cy="39831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 name="TextBox 1">
            <a:extLst>
              <a:ext uri="{FF2B5EF4-FFF2-40B4-BE49-F238E27FC236}">
                <a16:creationId xmlns:a16="http://schemas.microsoft.com/office/drawing/2014/main" id="{ECE6A758-B569-1B34-3655-68D8E6DE1CC4}"/>
              </a:ext>
            </a:extLst>
          </p:cNvPr>
          <p:cNvSpPr txBox="1"/>
          <p:nvPr/>
        </p:nvSpPr>
        <p:spPr>
          <a:xfrm>
            <a:off x="929030" y="1543508"/>
            <a:ext cx="10182759" cy="3554819"/>
          </a:xfrm>
          <a:prstGeom prst="rect">
            <a:avLst/>
          </a:prstGeom>
          <a:noFill/>
        </p:spPr>
        <p:txBody>
          <a:bodyPr wrap="square" rtlCol="0">
            <a:spAutoFit/>
          </a:bodyPr>
          <a:lstStyle/>
          <a:p>
            <a:r>
              <a:rPr lang="en-US" sz="1500" b="1" u="sng" dirty="0">
                <a:solidFill>
                  <a:srgbClr val="002060"/>
                </a:solidFill>
                <a:latin typeface="Roboto" panose="02000000000000000000" pitchFamily="2" charset="0"/>
              </a:rPr>
              <a:t>Background:</a:t>
            </a:r>
          </a:p>
          <a:p>
            <a:endParaRPr lang="en-US" sz="1500" b="1" u="sng" dirty="0">
              <a:solidFill>
                <a:srgbClr val="002060"/>
              </a:solidFill>
              <a:latin typeface="Roboto" panose="02000000000000000000" pitchFamily="2" charset="0"/>
            </a:endParaRPr>
          </a:p>
          <a:p>
            <a:pPr algn="just"/>
            <a:r>
              <a:rPr lang="en-US" sz="1500" dirty="0">
                <a:latin typeface="Roboto" panose="02000000000000000000" pitchFamily="2" charset="0"/>
              </a:rPr>
              <a:t>Swimming is a key sport for many students looking to secure college scholarships. Scholarship committees often need to evaluate swimming applicants based on factors such as academic performance, swimming performance in different styles, and other relevant attributes. Clustering can help understand different types of student segments, optimize scholarship offerings, and tailor support for specific student groups. This assignment focuses on three clustering techniques—K- Means, DBSCAN, and Hierarchical clustering—to analyze and segment the swimming scholarship applicants.</a:t>
            </a:r>
          </a:p>
          <a:p>
            <a:endParaRPr lang="en-US" sz="1500" b="1" u="sng" dirty="0">
              <a:latin typeface="Roboto" panose="02000000000000000000" pitchFamily="2" charset="0"/>
            </a:endParaRPr>
          </a:p>
          <a:p>
            <a:r>
              <a:rPr lang="en-US" sz="1500" b="1" u="sng" dirty="0">
                <a:solidFill>
                  <a:srgbClr val="002060"/>
                </a:solidFill>
                <a:latin typeface="Roboto" panose="02000000000000000000" pitchFamily="2" charset="0"/>
              </a:rPr>
              <a:t>Objective:</a:t>
            </a:r>
          </a:p>
          <a:p>
            <a:endParaRPr lang="en-US" sz="1500" b="1" u="sng" dirty="0">
              <a:solidFill>
                <a:srgbClr val="002060"/>
              </a:solidFill>
              <a:latin typeface="Roboto" panose="02000000000000000000" pitchFamily="2" charset="0"/>
            </a:endParaRPr>
          </a:p>
          <a:p>
            <a:pPr algn="just"/>
            <a:r>
              <a:rPr lang="en-US" sz="1500" dirty="0">
                <a:latin typeface="Roboto" panose="02000000000000000000" pitchFamily="2" charset="0"/>
              </a:rPr>
              <a:t>Your role is to cluster swimming scholarship applicants based on their academic and swimming attributes using K-Means, DBSCAN, and Hierarchical clustering techniques. Each clustering method will be applied to explore the dataset and generate insights about potential scholarship recipients Several universities and research institutions have applied clustering techniques to analyze student data, aiming to enhance educational outcomes and tailor support services.</a:t>
            </a:r>
          </a:p>
        </p:txBody>
      </p:sp>
    </p:spTree>
    <p:extLst>
      <p:ext uri="{BB962C8B-B14F-4D97-AF65-F5344CB8AC3E}">
        <p14:creationId xmlns:p14="http://schemas.microsoft.com/office/powerpoint/2010/main" val="372775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p:cNvSpPr txBox="1"/>
          <p:nvPr/>
        </p:nvSpPr>
        <p:spPr>
          <a:xfrm>
            <a:off x="236707" y="2971864"/>
            <a:ext cx="4276386" cy="569352"/>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3200" b="1" dirty="0">
                <a:solidFill>
                  <a:srgbClr val="002060"/>
                </a:solidFill>
                <a:latin typeface="Calibri"/>
                <a:ea typeface="Calibri"/>
                <a:cs typeface="Calibri"/>
                <a:sym typeface="Calibri"/>
              </a:rPr>
              <a:t>            Data Dictionary</a:t>
            </a:r>
            <a:endParaRPr sz="1600" dirty="0">
              <a:solidFill>
                <a:srgbClr val="002060"/>
              </a:solidFill>
              <a:latin typeface="Calibri"/>
              <a:ea typeface="Calibri"/>
              <a:cs typeface="Calibri"/>
              <a:sym typeface="Calibri"/>
            </a:endParaRPr>
          </a:p>
        </p:txBody>
      </p:sp>
      <p:cxnSp>
        <p:nvCxnSpPr>
          <p:cNvPr id="53" name="Google Shape;53;p11"/>
          <p:cNvCxnSpPr>
            <a:cxnSpLocks/>
          </p:cNvCxnSpPr>
          <p:nvPr/>
        </p:nvCxnSpPr>
        <p:spPr>
          <a:xfrm>
            <a:off x="299271" y="2750630"/>
            <a:ext cx="5103004"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871C7864-771E-2007-1FCA-A83DEAB14854}"/>
              </a:ext>
            </a:extLst>
          </p:cNvPr>
          <p:cNvSpPr txBox="1"/>
          <p:nvPr/>
        </p:nvSpPr>
        <p:spPr>
          <a:xfrm>
            <a:off x="6604733" y="1030907"/>
            <a:ext cx="5151839" cy="707694"/>
          </a:xfrm>
          <a:prstGeom prst="rect">
            <a:avLst/>
          </a:prstGeom>
          <a:noFill/>
        </p:spPr>
        <p:txBody>
          <a:bodyPr wrap="square">
            <a:spAutoFit/>
          </a:bodyPr>
          <a:lstStyle/>
          <a:p>
            <a:pPr marL="238115" indent="-238115">
              <a:buFont typeface="Arial" panose="020B0604020202020204" pitchFamily="34" charset="0"/>
              <a:buChar char="•"/>
            </a:pPr>
            <a:endParaRPr lang="en-US" sz="1333" dirty="0">
              <a:latin typeface="Calibri" panose="020F0502020204030204" pitchFamily="34" charset="0"/>
              <a:ea typeface="Calibri" panose="020F0502020204030204" pitchFamily="34" charset="0"/>
              <a:cs typeface="Calibri" panose="020F0502020204030204" pitchFamily="34" charset="0"/>
            </a:endParaRPr>
          </a:p>
          <a:p>
            <a:pPr lvl="2"/>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D610A02-040A-E61B-AA2B-CF777B6E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651" y="0"/>
            <a:ext cx="653735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53;p11">
            <a:extLst>
              <a:ext uri="{FF2B5EF4-FFF2-40B4-BE49-F238E27FC236}">
                <a16:creationId xmlns:a16="http://schemas.microsoft.com/office/drawing/2014/main" id="{CEAFB445-C868-725A-0926-CB111F749223}"/>
              </a:ext>
            </a:extLst>
          </p:cNvPr>
          <p:cNvCxnSpPr>
            <a:cxnSpLocks/>
          </p:cNvCxnSpPr>
          <p:nvPr/>
        </p:nvCxnSpPr>
        <p:spPr>
          <a:xfrm flipV="1">
            <a:off x="379738" y="3762414"/>
            <a:ext cx="5022537" cy="35"/>
          </a:xfrm>
          <a:prstGeom prst="straightConnector1">
            <a:avLst/>
          </a:prstGeom>
          <a:noFill/>
          <a:ln w="12700" cap="flat" cmpd="sng">
            <a:solidFill>
              <a:srgbClr val="002060"/>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7107-BA4C-FDBD-D49F-9F54F2B047C9}"/>
              </a:ext>
            </a:extLst>
          </p:cNvPr>
          <p:cNvSpPr txBox="1"/>
          <p:nvPr/>
        </p:nvSpPr>
        <p:spPr>
          <a:xfrm>
            <a:off x="406400" y="172932"/>
            <a:ext cx="11633702" cy="523220"/>
          </a:xfrm>
          <a:prstGeom prst="rect">
            <a:avLst/>
          </a:prstGeom>
          <a:noFill/>
        </p:spPr>
        <p:txBody>
          <a:bodyPr wrap="square">
            <a:spAutoFit/>
          </a:bodyPr>
          <a:lstStyle/>
          <a:p>
            <a:pPr>
              <a:buClr>
                <a:srgbClr val="000000"/>
              </a:buClr>
              <a:buSzPts val="3840"/>
            </a:pPr>
            <a:r>
              <a:rPr lang="en-US" sz="2800" b="1" dirty="0">
                <a:solidFill>
                  <a:srgbClr val="002060"/>
                </a:solidFill>
                <a:latin typeface="Calibri"/>
                <a:ea typeface="Calibri"/>
                <a:cs typeface="Calibri"/>
                <a:sym typeface="Calibri"/>
              </a:rPr>
              <a:t>EDA Findings: Highlight patterns and distributions in the data (Numerical)</a:t>
            </a:r>
          </a:p>
        </p:txBody>
      </p:sp>
      <p:cxnSp>
        <p:nvCxnSpPr>
          <p:cNvPr id="4" name="Google Shape;53;p11">
            <a:extLst>
              <a:ext uri="{FF2B5EF4-FFF2-40B4-BE49-F238E27FC236}">
                <a16:creationId xmlns:a16="http://schemas.microsoft.com/office/drawing/2014/main" id="{966B71C7-67A9-FFBE-9E05-CEEE5CF85BB6}"/>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2052" name="Picture 4">
            <a:extLst>
              <a:ext uri="{FF2B5EF4-FFF2-40B4-BE49-F238E27FC236}">
                <a16:creationId xmlns:a16="http://schemas.microsoft.com/office/drawing/2014/main" id="{23295104-6E6F-566F-F737-BF6F6F301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865588"/>
            <a:ext cx="5526227" cy="275543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BE8AB2E-5528-BA0E-92B7-6532F0692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1" y="3790459"/>
            <a:ext cx="5526226" cy="289460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CE902D7-BADC-9E16-03B4-CA0AFEF30450}"/>
              </a:ext>
            </a:extLst>
          </p:cNvPr>
          <p:cNvSpPr txBox="1"/>
          <p:nvPr/>
        </p:nvSpPr>
        <p:spPr>
          <a:xfrm>
            <a:off x="6356909" y="1066636"/>
            <a:ext cx="5526226" cy="54476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171450" indent="-171450">
              <a:buFont typeface="Wingdings" panose="05000000000000000000" pitchFamily="2" charset="2"/>
              <a:buChar char="Ø"/>
            </a:pPr>
            <a:r>
              <a:rPr lang="en-US" sz="1200" b="1" dirty="0"/>
              <a:t>Age Distribution: </a:t>
            </a:r>
            <a:r>
              <a:rPr lang="en-US" sz="1200" dirty="0"/>
              <a:t>The dataset has a balanced age distribution, with significant peaks at 14 and 17 years. This variability reflects a wide range of participant maturity levels.</a:t>
            </a:r>
          </a:p>
          <a:p>
            <a:endParaRPr lang="en-US" sz="1200" dirty="0"/>
          </a:p>
          <a:p>
            <a:pPr marL="171450" indent="-171450">
              <a:buFont typeface="Wingdings" panose="05000000000000000000" pitchFamily="2" charset="2"/>
              <a:buChar char="Ø"/>
            </a:pPr>
            <a:r>
              <a:rPr lang="en-US" sz="1200" b="1" dirty="0"/>
              <a:t>High school GPA: </a:t>
            </a:r>
            <a:r>
              <a:rPr lang="en-US" sz="1200" dirty="0"/>
              <a:t>GPA scores range from 2.5 to 3.5, showing that the majority of students are average academic achievers. A smaller fraction shows either higher or inferior academic achievement.</a:t>
            </a:r>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r>
              <a:rPr lang="en-US" sz="1200" b="1" dirty="0"/>
              <a:t>Swimming Times (100m, 200m, and 400m): </a:t>
            </a:r>
            <a:r>
              <a:rPr lang="en-US" sz="1200" dirty="0"/>
              <a:t>Swimming times are evenly distributed throughout events, with some clustering around average performance levels. Variability rises at longer distances (400m), indicating endurance inequalities.</a:t>
            </a:r>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r>
              <a:rPr lang="en-US" sz="1200" b="1" dirty="0"/>
              <a:t>Years of Competitive Swimming: </a:t>
            </a:r>
            <a:r>
              <a:rPr lang="en-US" sz="1200" dirty="0"/>
              <a:t>The majority of swimmers had 3-6 years of experience, indicating that a significant amount of the dataset falls into the moderately experienced category.</a:t>
            </a:r>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r>
              <a:rPr lang="en-US" sz="1200" b="1" dirty="0"/>
              <a:t>Height and Weight: </a:t>
            </a:r>
            <a:r>
              <a:rPr lang="en-US" sz="1200" dirty="0"/>
              <a:t>The height and weight distributions are consistent with typical athletic ranges, with no severe outliers, making them appropriate for clustering analysis.</a:t>
            </a:r>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r>
              <a:rPr lang="en-US" sz="1200" b="1" dirty="0"/>
              <a:t>Correlation Insights: </a:t>
            </a:r>
            <a:r>
              <a:rPr lang="en-US" sz="1200" dirty="0"/>
              <a:t>The heatmap shows weak correlations between numerical variables, with the exception of larger associations between swimming times over different distances, which imply comparable performance trends.</a:t>
            </a:r>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r>
              <a:rPr lang="en-US" sz="1200" b="1" dirty="0"/>
              <a:t>Parental Support and Academic Interest: </a:t>
            </a:r>
            <a:r>
              <a:rPr lang="en-US" sz="1200" dirty="0"/>
              <a:t>Strong parental support dominates, which may have an impact on performance. Academic interests are diverse, with mathematics and history being major focus areas.</a:t>
            </a:r>
          </a:p>
        </p:txBody>
      </p:sp>
    </p:spTree>
    <p:extLst>
      <p:ext uri="{BB962C8B-B14F-4D97-AF65-F5344CB8AC3E}">
        <p14:creationId xmlns:p14="http://schemas.microsoft.com/office/powerpoint/2010/main" val="234387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288F1-1A4B-7131-70BB-2DC5202F9A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707103-D670-C196-8FA0-6C5233D3C681}"/>
              </a:ext>
            </a:extLst>
          </p:cNvPr>
          <p:cNvSpPr txBox="1"/>
          <p:nvPr/>
        </p:nvSpPr>
        <p:spPr>
          <a:xfrm>
            <a:off x="406400" y="172932"/>
            <a:ext cx="11633702" cy="523220"/>
          </a:xfrm>
          <a:prstGeom prst="rect">
            <a:avLst/>
          </a:prstGeom>
          <a:noFill/>
        </p:spPr>
        <p:txBody>
          <a:bodyPr wrap="square">
            <a:spAutoFit/>
          </a:bodyPr>
          <a:lstStyle/>
          <a:p>
            <a:pPr>
              <a:buClr>
                <a:srgbClr val="000000"/>
              </a:buClr>
              <a:buSzPts val="3840"/>
            </a:pPr>
            <a:r>
              <a:rPr lang="en-US" sz="2800" b="1" dirty="0">
                <a:solidFill>
                  <a:srgbClr val="002060"/>
                </a:solidFill>
                <a:latin typeface="Calibri"/>
                <a:ea typeface="Calibri"/>
                <a:cs typeface="Calibri"/>
                <a:sym typeface="Calibri"/>
              </a:rPr>
              <a:t>EDA Findings: Highlight patterns, distribution in the data (Categorical)</a:t>
            </a:r>
            <a:endParaRPr lang="en-US" sz="2800" dirty="0">
              <a:solidFill>
                <a:srgbClr val="002060"/>
              </a:solidFill>
              <a:latin typeface="Calibri"/>
              <a:ea typeface="Calibri"/>
              <a:cs typeface="Calibri"/>
              <a:sym typeface="Calibri"/>
            </a:endParaRPr>
          </a:p>
        </p:txBody>
      </p:sp>
      <p:cxnSp>
        <p:nvCxnSpPr>
          <p:cNvPr id="4" name="Google Shape;53;p11">
            <a:extLst>
              <a:ext uri="{FF2B5EF4-FFF2-40B4-BE49-F238E27FC236}">
                <a16:creationId xmlns:a16="http://schemas.microsoft.com/office/drawing/2014/main" id="{284DBA36-D84E-6A3D-F367-4E9BF21F9721}"/>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6" name="Picture 5" descr="A group of graphs showing different colors&#10;&#10;Description automatically generated with medium confidence">
            <a:extLst>
              <a:ext uri="{FF2B5EF4-FFF2-40B4-BE49-F238E27FC236}">
                <a16:creationId xmlns:a16="http://schemas.microsoft.com/office/drawing/2014/main" id="{35D53402-6F26-BE7C-86A7-1E729B181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71" y="817982"/>
            <a:ext cx="7792882" cy="3198060"/>
          </a:xfrm>
          <a:prstGeom prst="rect">
            <a:avLst/>
          </a:prstGeom>
        </p:spPr>
      </p:pic>
      <p:sp>
        <p:nvSpPr>
          <p:cNvPr id="9" name="TextBox 8">
            <a:extLst>
              <a:ext uri="{FF2B5EF4-FFF2-40B4-BE49-F238E27FC236}">
                <a16:creationId xmlns:a16="http://schemas.microsoft.com/office/drawing/2014/main" id="{3114D3FF-15BD-26CE-A54A-3E6DB51C2028}"/>
              </a:ext>
            </a:extLst>
          </p:cNvPr>
          <p:cNvSpPr txBox="1"/>
          <p:nvPr/>
        </p:nvSpPr>
        <p:spPr>
          <a:xfrm>
            <a:off x="8266176" y="841020"/>
            <a:ext cx="3707032" cy="54476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b="1" dirty="0"/>
              <a:t>Gender distribution:</a:t>
            </a:r>
          </a:p>
          <a:p>
            <a:endParaRPr lang="en-US" sz="1200" dirty="0"/>
          </a:p>
          <a:p>
            <a:pPr marL="171450" indent="-171450">
              <a:buFont typeface="Wingdings" panose="05000000000000000000" pitchFamily="2" charset="2"/>
              <a:buChar char="Ø"/>
            </a:pPr>
            <a:r>
              <a:rPr lang="en-US" sz="1200" dirty="0"/>
              <a:t>The dataset includes equal numbers of male and female participants, ensuring gender diversity for analysis.</a:t>
            </a:r>
          </a:p>
          <a:p>
            <a:endParaRPr lang="en-US" sz="1200" dirty="0"/>
          </a:p>
          <a:p>
            <a:r>
              <a:rPr lang="en-US" sz="1200" b="1" dirty="0"/>
              <a:t>State Representation:</a:t>
            </a:r>
          </a:p>
          <a:p>
            <a:endParaRPr lang="en-US" sz="1200" dirty="0"/>
          </a:p>
          <a:p>
            <a:pPr marL="171450" indent="-171450">
              <a:buFont typeface="Wingdings" panose="05000000000000000000" pitchFamily="2" charset="2"/>
              <a:buChar char="Ø"/>
            </a:pPr>
            <a:r>
              <a:rPr lang="en-US" sz="1200" dirty="0"/>
              <a:t>The states with the greatest participation rates are Michigan, New York, and Illinois.</a:t>
            </a:r>
          </a:p>
          <a:p>
            <a:pPr marL="171450" indent="-171450">
              <a:buFont typeface="Wingdings" panose="05000000000000000000" pitchFamily="2" charset="2"/>
              <a:buChar char="Ø"/>
            </a:pPr>
            <a:r>
              <a:rPr lang="en-US" sz="1200" dirty="0"/>
              <a:t>The variation across states reflects regional trends in swimming participation or scholarship applications.</a:t>
            </a:r>
          </a:p>
          <a:p>
            <a:endParaRPr lang="en-US" sz="1200" dirty="0"/>
          </a:p>
          <a:p>
            <a:r>
              <a:rPr lang="en-US" sz="1200" b="1" dirty="0"/>
              <a:t>Swimming type:</a:t>
            </a:r>
          </a:p>
          <a:p>
            <a:endParaRPr lang="en-US" sz="1200" dirty="0"/>
          </a:p>
          <a:p>
            <a:pPr marL="171450" indent="-171450">
              <a:buFont typeface="Wingdings" panose="05000000000000000000" pitchFamily="2" charset="2"/>
              <a:buChar char="Ø"/>
            </a:pPr>
            <a:r>
              <a:rPr lang="en-US" sz="1200" dirty="0"/>
              <a:t>Freestyle, butterfly, and breaststroke are all represented evenly, with no clear preference among athletes.</a:t>
            </a:r>
          </a:p>
          <a:p>
            <a:pPr marL="171450" indent="-171450">
              <a:buFont typeface="Wingdings" panose="05000000000000000000" pitchFamily="2" charset="2"/>
              <a:buChar char="Ø"/>
            </a:pPr>
            <a:r>
              <a:rPr lang="en-US" sz="1200" dirty="0"/>
              <a:t>This balance enables grouping without bias against any one stroke type.</a:t>
            </a:r>
          </a:p>
          <a:p>
            <a:pPr marL="171450" indent="-171450">
              <a:buFont typeface="Wingdings" panose="05000000000000000000" pitchFamily="2" charset="2"/>
              <a:buChar char="Ø"/>
            </a:pPr>
            <a:endParaRPr lang="en-US" sz="1200" dirty="0"/>
          </a:p>
          <a:p>
            <a:r>
              <a:rPr lang="en-US" sz="1200" b="1" dirty="0"/>
              <a:t>Distance Specialization:</a:t>
            </a:r>
          </a:p>
          <a:p>
            <a:endParaRPr lang="en-US" sz="1200" dirty="0"/>
          </a:p>
          <a:p>
            <a:pPr marL="171450" indent="-171450">
              <a:buFont typeface="Wingdings" panose="05000000000000000000" pitchFamily="2" charset="2"/>
              <a:buChar char="Ø"/>
            </a:pPr>
            <a:r>
              <a:rPr lang="en-US" sz="1200" dirty="0"/>
              <a:t>Specializations in 100m, 200m, and 400m have roughly equal distributions.</a:t>
            </a:r>
          </a:p>
          <a:p>
            <a:pPr marL="171450" indent="-171450">
              <a:buFont typeface="Wingdings" panose="05000000000000000000" pitchFamily="2" charset="2"/>
              <a:buChar char="Ø"/>
            </a:pPr>
            <a:r>
              <a:rPr lang="en-US" sz="1200" dirty="0"/>
              <a:t>Displays consistent attention across swimming distances, indicating widespread involvement.</a:t>
            </a:r>
          </a:p>
          <a:p>
            <a:endParaRPr lang="en-US" sz="1200" dirty="0"/>
          </a:p>
        </p:txBody>
      </p:sp>
      <p:sp>
        <p:nvSpPr>
          <p:cNvPr id="10" name="TextBox 9">
            <a:extLst>
              <a:ext uri="{FF2B5EF4-FFF2-40B4-BE49-F238E27FC236}">
                <a16:creationId xmlns:a16="http://schemas.microsoft.com/office/drawing/2014/main" id="{184E57ED-353E-99DA-5ABA-F19B40853A59}"/>
              </a:ext>
            </a:extLst>
          </p:cNvPr>
          <p:cNvSpPr txBox="1"/>
          <p:nvPr/>
        </p:nvSpPr>
        <p:spPr>
          <a:xfrm>
            <a:off x="345440" y="4160910"/>
            <a:ext cx="11846560" cy="267765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rtlCol="0">
            <a:spAutoFit/>
          </a:bodyPr>
          <a:lstStyle/>
          <a:p>
            <a:r>
              <a:rPr lang="en-US" sz="1200" b="1" dirty="0"/>
              <a:t>Swimming Club Membership:</a:t>
            </a:r>
          </a:p>
          <a:p>
            <a:endParaRPr lang="en-US" sz="1200" dirty="0"/>
          </a:p>
          <a:p>
            <a:pPr marL="171450" indent="-171450">
              <a:buFont typeface="Wingdings" panose="05000000000000000000" pitchFamily="2" charset="2"/>
              <a:buChar char="Ø"/>
            </a:pPr>
            <a:r>
              <a:rPr lang="en-US" sz="1200" dirty="0"/>
              <a:t>There is an equal distribution of participants with and without swim club memberships.</a:t>
            </a:r>
          </a:p>
          <a:p>
            <a:pPr marL="171450" indent="-171450">
              <a:buFont typeface="Wingdings" panose="05000000000000000000" pitchFamily="2" charset="2"/>
              <a:buChar char="Ø"/>
            </a:pPr>
            <a:r>
              <a:rPr lang="en-US" sz="1200" dirty="0"/>
              <a:t>This feature has the potential to influence performance clusters or insights.</a:t>
            </a:r>
          </a:p>
          <a:p>
            <a:endParaRPr lang="en-US" sz="1200" dirty="0"/>
          </a:p>
          <a:p>
            <a:r>
              <a:rPr lang="en-US" sz="1200" b="1" dirty="0"/>
              <a:t>Academic Interest:</a:t>
            </a:r>
          </a:p>
          <a:p>
            <a:endParaRPr lang="en-US" sz="1200" dirty="0"/>
          </a:p>
          <a:p>
            <a:pPr marL="171450" indent="-171450">
              <a:buFont typeface="Wingdings" panose="05000000000000000000" pitchFamily="2" charset="2"/>
              <a:buChar char="Ø"/>
            </a:pPr>
            <a:r>
              <a:rPr lang="en-US" sz="1200" dirty="0"/>
              <a:t>Swimming enthusiasts are particularly interested in mathematics and history.</a:t>
            </a:r>
          </a:p>
          <a:p>
            <a:pPr marL="171450" indent="-171450">
              <a:buFont typeface="Wingdings" panose="05000000000000000000" pitchFamily="2" charset="2"/>
              <a:buChar char="Ø"/>
            </a:pPr>
            <a:r>
              <a:rPr lang="en-US" sz="1200" dirty="0"/>
              <a:t>Academic interests add a second layer of division to scholarship or development projects.</a:t>
            </a:r>
          </a:p>
          <a:p>
            <a:endParaRPr lang="en-US" sz="1200" dirty="0"/>
          </a:p>
          <a:p>
            <a:r>
              <a:rPr lang="en-US" sz="1200" b="1" dirty="0"/>
              <a:t>Parental Support Levels:</a:t>
            </a:r>
          </a:p>
          <a:p>
            <a:endParaRPr lang="en-US" sz="1200" dirty="0"/>
          </a:p>
          <a:p>
            <a:pPr marL="171450" indent="-171450">
              <a:buFont typeface="Wingdings" panose="05000000000000000000" pitchFamily="2" charset="2"/>
              <a:buChar char="Ø"/>
            </a:pPr>
            <a:r>
              <a:rPr lang="en-US" sz="1200" dirty="0"/>
              <a:t>High parental support predominate, followed by medium and low levels, indicating a beneficial external influence on candidates.</a:t>
            </a:r>
          </a:p>
          <a:p>
            <a:pPr marL="171450" indent="-171450">
              <a:buFont typeface="Wingdings" panose="05000000000000000000" pitchFamily="2" charset="2"/>
              <a:buChar char="Ø"/>
            </a:pPr>
            <a:r>
              <a:rPr lang="en-US" sz="1200" dirty="0"/>
              <a:t>The level of support may be related to athletic performance or involvement.</a:t>
            </a:r>
          </a:p>
        </p:txBody>
      </p:sp>
    </p:spTree>
    <p:extLst>
      <p:ext uri="{BB962C8B-B14F-4D97-AF65-F5344CB8AC3E}">
        <p14:creationId xmlns:p14="http://schemas.microsoft.com/office/powerpoint/2010/main" val="146553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161A3D14-1BB8-5CD0-C370-B83F0D3DB93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27357C24-B797-616C-A74F-6ED5F941ED01}"/>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a:solidFill>
                  <a:schemeClr val="lt1"/>
                </a:solidFill>
                <a:latin typeface="Calibri"/>
                <a:ea typeface="Calibri"/>
                <a:cs typeface="Calibri"/>
                <a:sym typeface="Calibri"/>
              </a:rPr>
              <a:t>Deep Learning with Python</a:t>
            </a:r>
            <a:endParaRPr sz="1167">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B64EBF41-157B-E330-EBF0-ED43FD57C67E}"/>
              </a:ext>
            </a:extLst>
          </p:cNvPr>
          <p:cNvSpPr txBox="1"/>
          <p:nvPr/>
        </p:nvSpPr>
        <p:spPr>
          <a:xfrm>
            <a:off x="149308" y="139025"/>
            <a:ext cx="12410889" cy="446242"/>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400" b="1" dirty="0">
                <a:solidFill>
                  <a:srgbClr val="002060"/>
                </a:solidFill>
              </a:rPr>
              <a:t>   Data Preparation: Explain encoding, scaling, and data engineering techniques used</a:t>
            </a:r>
            <a:endParaRPr sz="24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F62451BD-4EDC-602D-63C0-F02D0DF8F9D8}"/>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3" name="Picture 2" descr="A screenshot of a computer&#10;&#10;Description automatically generated">
            <a:extLst>
              <a:ext uri="{FF2B5EF4-FFF2-40B4-BE49-F238E27FC236}">
                <a16:creationId xmlns:a16="http://schemas.microsoft.com/office/drawing/2014/main" id="{B2758F4B-B968-628F-2420-61ADA09F0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05" y="760961"/>
            <a:ext cx="4649461" cy="2468776"/>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3C28A27-F11C-51DF-4416-25D91B662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961" y="760960"/>
            <a:ext cx="6842247" cy="2468777"/>
          </a:xfrm>
          <a:prstGeom prst="rect">
            <a:avLst/>
          </a:prstGeom>
        </p:spPr>
      </p:pic>
      <p:sp>
        <p:nvSpPr>
          <p:cNvPr id="6" name="TextBox 5">
            <a:extLst>
              <a:ext uri="{FF2B5EF4-FFF2-40B4-BE49-F238E27FC236}">
                <a16:creationId xmlns:a16="http://schemas.microsoft.com/office/drawing/2014/main" id="{56EF8F22-E66D-BC8E-9410-9753EC781842}"/>
              </a:ext>
            </a:extLst>
          </p:cNvPr>
          <p:cNvSpPr txBox="1"/>
          <p:nvPr/>
        </p:nvSpPr>
        <p:spPr>
          <a:xfrm>
            <a:off x="339505" y="3317584"/>
            <a:ext cx="11852495" cy="58169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2" rtlCol="0">
            <a:spAutoFit/>
          </a:bodyPr>
          <a:lstStyle/>
          <a:p>
            <a:r>
              <a:rPr lang="en-US" sz="1200" b="1" dirty="0"/>
              <a:t>Encoding categorical variables:</a:t>
            </a:r>
          </a:p>
          <a:p>
            <a:endParaRPr lang="en-US" sz="1200" dirty="0"/>
          </a:p>
          <a:p>
            <a:pPr marL="171450" indent="-171450">
              <a:buFont typeface="Wingdings" panose="05000000000000000000" pitchFamily="2" charset="2"/>
              <a:buChar char="Ø"/>
            </a:pPr>
            <a:r>
              <a:rPr lang="en-US" sz="1200" dirty="0"/>
              <a:t>Categorical attributes like "Distance Specialization," "Swim Club Membership," and "Academic Interest" were translated to numerical binary columns via one-hot encoding.</a:t>
            </a:r>
          </a:p>
          <a:p>
            <a:pPr marL="171450" indent="-171450">
              <a:buFont typeface="Wingdings" panose="05000000000000000000" pitchFamily="2" charset="2"/>
              <a:buChar char="Ø"/>
            </a:pPr>
            <a:r>
              <a:rPr lang="en-US" sz="1200" dirty="0"/>
              <a:t>This enables machine learning models to process these non-numerical features efficiently.</a:t>
            </a:r>
          </a:p>
          <a:p>
            <a:pPr marL="171450" indent="-171450">
              <a:buFont typeface="Wingdings" panose="05000000000000000000" pitchFamily="2" charset="2"/>
              <a:buChar char="Ø"/>
            </a:pPr>
            <a:r>
              <a:rPr lang="en-US" sz="1200" dirty="0"/>
              <a:t>For example, "Swim Club Membership Yes" shows whether the person is a member of a swim club.</a:t>
            </a:r>
            <a:endParaRPr lang="en-US" sz="1200" b="1" dirty="0"/>
          </a:p>
          <a:p>
            <a:endParaRPr lang="en-US" sz="1200" b="1" dirty="0"/>
          </a:p>
          <a:p>
            <a:r>
              <a:rPr lang="en-US" sz="1200" b="1" dirty="0"/>
              <a:t>Handling Feature Data:</a:t>
            </a:r>
          </a:p>
          <a:p>
            <a:endParaRPr lang="en-US" sz="1200" dirty="0"/>
          </a:p>
          <a:p>
            <a:pPr marL="171450" indent="-171450">
              <a:buFont typeface="Wingdings" panose="05000000000000000000" pitchFamily="2" charset="2"/>
              <a:buChar char="Ø"/>
            </a:pPr>
            <a:r>
              <a:rPr lang="en-US" sz="1200" dirty="0"/>
              <a:t>Continuous characteristics such as age, GPA, swimming times (100m, 200m, 400m), years of competitive swimming, height, and weight were kept for scaling.</a:t>
            </a:r>
          </a:p>
          <a:p>
            <a:pPr marL="171450" indent="-171450">
              <a:buFont typeface="Wingdings" panose="05000000000000000000" pitchFamily="2" charset="2"/>
              <a:buChar char="Ø"/>
            </a:pPr>
            <a:r>
              <a:rPr lang="en-US" sz="1200" dirty="0"/>
              <a:t>This step ensures that none of the numerical properties required for clustering are lost.</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b="1" dirty="0"/>
              <a:t>Feature Scaling:</a:t>
            </a:r>
          </a:p>
          <a:p>
            <a:endParaRPr lang="en-US" sz="1200" dirty="0"/>
          </a:p>
          <a:p>
            <a:pPr marL="171450" indent="-171450">
              <a:buFont typeface="Wingdings" panose="05000000000000000000" pitchFamily="2" charset="2"/>
              <a:buChar char="Ø"/>
            </a:pPr>
            <a:r>
              <a:rPr lang="en-US" sz="1200" dirty="0"/>
              <a:t>Standardization was used to normalize features by putting them into a standard normal distribution (mean = 0, SD = 1).</a:t>
            </a:r>
          </a:p>
          <a:p>
            <a:pPr marL="171450" indent="-171450">
              <a:buFont typeface="Wingdings" panose="05000000000000000000" pitchFamily="2" charset="2"/>
              <a:buChar char="Ø"/>
            </a:pPr>
            <a:r>
              <a:rPr lang="en-US" sz="1200" dirty="0"/>
              <a:t>This guarantees that all features contribute equally to the clustering process, preventing features on larger scales (such as height or weight) from dominating the results.</a:t>
            </a:r>
          </a:p>
          <a:p>
            <a:endParaRPr lang="en-US" sz="1200" dirty="0"/>
          </a:p>
          <a:p>
            <a:r>
              <a:rPr lang="en-US" sz="1200" b="1" dirty="0"/>
              <a:t>Final Scaled Matrix:</a:t>
            </a:r>
          </a:p>
          <a:p>
            <a:endParaRPr lang="en-US" sz="1200" dirty="0"/>
          </a:p>
          <a:p>
            <a:pPr marL="171450" indent="-171450">
              <a:buFont typeface="Wingdings" panose="05000000000000000000" pitchFamily="2" charset="2"/>
              <a:buChar char="Ø"/>
            </a:pPr>
            <a:r>
              <a:rPr lang="en-US" sz="1200" dirty="0"/>
              <a:t>The scaled matrix represents normalized numerical data that is ready to be clustered using techniques such as K-Means, DBSCAN, and hierarchical clustering.</a:t>
            </a:r>
          </a:p>
          <a:p>
            <a:pPr marL="171450" indent="-171450">
              <a:buFont typeface="Wingdings" panose="05000000000000000000" pitchFamily="2" charset="2"/>
              <a:buChar char="Ø"/>
            </a:pPr>
            <a:r>
              <a:rPr lang="en-US" sz="1200" dirty="0"/>
              <a:t>Each row corresponds to a single participant, while each column represents a scaled feature.</a:t>
            </a:r>
          </a:p>
        </p:txBody>
      </p:sp>
    </p:spTree>
    <p:extLst>
      <p:ext uri="{BB962C8B-B14F-4D97-AF65-F5344CB8AC3E}">
        <p14:creationId xmlns:p14="http://schemas.microsoft.com/office/powerpoint/2010/main" val="354125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99BCA7C2-4961-F224-A50E-90FF7B9BF632}"/>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F93C1690-8B83-070D-4DD7-0A268A14181F}"/>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a:solidFill>
                  <a:schemeClr val="lt1"/>
                </a:solidFill>
                <a:latin typeface="Calibri"/>
                <a:ea typeface="Calibri"/>
                <a:cs typeface="Calibri"/>
                <a:sym typeface="Calibri"/>
              </a:rPr>
              <a:t>Deep Learning with Python</a:t>
            </a:r>
            <a:endParaRPr sz="1167">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D76060AB-1F0F-E046-92EB-166A2452AA73}"/>
              </a:ext>
            </a:extLst>
          </p:cNvPr>
          <p:cNvSpPr txBox="1"/>
          <p:nvPr/>
        </p:nvSpPr>
        <p:spPr>
          <a:xfrm>
            <a:off x="279147" y="197815"/>
            <a:ext cx="11754417" cy="415464"/>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200" b="1" dirty="0">
                <a:solidFill>
                  <a:srgbClr val="002060"/>
                </a:solidFill>
              </a:rPr>
              <a:t>K-Means Clustering Results: Summarize key findings, including cluster graphs and insights</a:t>
            </a:r>
            <a:endParaRPr sz="2200" b="1" dirty="0">
              <a:solidFill>
                <a:srgbClr val="002060"/>
              </a:solidFill>
              <a:ea typeface="Calibri"/>
              <a:cs typeface="Calibri"/>
              <a:sym typeface="Calibri"/>
            </a:endParaRPr>
          </a:p>
        </p:txBody>
      </p:sp>
      <p:cxnSp>
        <p:nvCxnSpPr>
          <p:cNvPr id="53" name="Google Shape;53;p11">
            <a:extLst>
              <a:ext uri="{FF2B5EF4-FFF2-40B4-BE49-F238E27FC236}">
                <a16:creationId xmlns:a16="http://schemas.microsoft.com/office/drawing/2014/main" id="{52EC82E6-9742-5BD4-97E8-53B9E19C06F9}"/>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3074" name="Picture 2">
            <a:extLst>
              <a:ext uri="{FF2B5EF4-FFF2-40B4-BE49-F238E27FC236}">
                <a16:creationId xmlns:a16="http://schemas.microsoft.com/office/drawing/2014/main" id="{B673F046-BE08-3B81-4174-98DA373EB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47" y="769487"/>
            <a:ext cx="2662085" cy="1890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hart with many colored circles&#10;&#10;Description automatically generated with medium confidence">
            <a:extLst>
              <a:ext uri="{FF2B5EF4-FFF2-40B4-BE49-F238E27FC236}">
                <a16:creationId xmlns:a16="http://schemas.microsoft.com/office/drawing/2014/main" id="{5B97AFCB-DFA1-EB12-43E1-058E59FDA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751" y="769487"/>
            <a:ext cx="2662085" cy="1890026"/>
          </a:xfrm>
          <a:prstGeom prst="rect">
            <a:avLst/>
          </a:prstGeom>
        </p:spPr>
      </p:pic>
      <p:pic>
        <p:nvPicPr>
          <p:cNvPr id="8" name="Picture 7">
            <a:extLst>
              <a:ext uri="{FF2B5EF4-FFF2-40B4-BE49-F238E27FC236}">
                <a16:creationId xmlns:a16="http://schemas.microsoft.com/office/drawing/2014/main" id="{EE7C27BB-9FE2-2D5A-CD6C-DAED46719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262" y="769487"/>
            <a:ext cx="2662086" cy="1890026"/>
          </a:xfrm>
          <a:prstGeom prst="rect">
            <a:avLst/>
          </a:prstGeom>
        </p:spPr>
      </p:pic>
      <p:pic>
        <p:nvPicPr>
          <p:cNvPr id="10" name="Picture 9" descr="A graph of data points in each cluster&#10;&#10;Description automatically generated">
            <a:extLst>
              <a:ext uri="{FF2B5EF4-FFF2-40B4-BE49-F238E27FC236}">
                <a16:creationId xmlns:a16="http://schemas.microsoft.com/office/drawing/2014/main" id="{1F8013DA-D059-6FAD-AE56-65DB79B67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2866" y="769487"/>
            <a:ext cx="2662086" cy="1890026"/>
          </a:xfrm>
          <a:prstGeom prst="rect">
            <a:avLst/>
          </a:prstGeom>
        </p:spPr>
      </p:pic>
      <p:pic>
        <p:nvPicPr>
          <p:cNvPr id="12" name="Picture 11" descr="A radar chart for cluster comparison&#10;&#10;Description automatically generated">
            <a:extLst>
              <a:ext uri="{FF2B5EF4-FFF2-40B4-BE49-F238E27FC236}">
                <a16:creationId xmlns:a16="http://schemas.microsoft.com/office/drawing/2014/main" id="{AB11E262-8F0C-DAC9-319E-757FFA2529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146" y="2815721"/>
            <a:ext cx="2662085" cy="1890027"/>
          </a:xfrm>
          <a:prstGeom prst="rect">
            <a:avLst/>
          </a:prstGeom>
        </p:spPr>
      </p:pic>
      <p:pic>
        <p:nvPicPr>
          <p:cNvPr id="14" name="Picture 13" descr="A chart of different colored shapes&#10;&#10;Description automatically generated with medium confidence">
            <a:extLst>
              <a:ext uri="{FF2B5EF4-FFF2-40B4-BE49-F238E27FC236}">
                <a16:creationId xmlns:a16="http://schemas.microsoft.com/office/drawing/2014/main" id="{44B6543D-1D76-7E91-EA5A-FB8E509214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505" y="4861955"/>
            <a:ext cx="2662086" cy="1890026"/>
          </a:xfrm>
          <a:prstGeom prst="rect">
            <a:avLst/>
          </a:prstGeom>
        </p:spPr>
      </p:pic>
      <p:sp>
        <p:nvSpPr>
          <p:cNvPr id="15" name="TextBox 14">
            <a:extLst>
              <a:ext uri="{FF2B5EF4-FFF2-40B4-BE49-F238E27FC236}">
                <a16:creationId xmlns:a16="http://schemas.microsoft.com/office/drawing/2014/main" id="{B01A5856-3121-8BA6-8439-6E7865B49592}"/>
              </a:ext>
            </a:extLst>
          </p:cNvPr>
          <p:cNvSpPr txBox="1"/>
          <p:nvPr/>
        </p:nvSpPr>
        <p:spPr>
          <a:xfrm>
            <a:off x="3235817" y="2815721"/>
            <a:ext cx="8797747" cy="5078313"/>
          </a:xfrm>
          <a:prstGeom prst="rect">
            <a:avLst/>
          </a:prstGeom>
          <a:noFill/>
        </p:spPr>
        <p:txBody>
          <a:bodyPr wrap="square" numCol="3" rtlCol="0">
            <a:spAutoFit/>
          </a:bodyPr>
          <a:lstStyle/>
          <a:p>
            <a:r>
              <a:rPr lang="en-US" sz="1200" b="1" dirty="0"/>
              <a:t>Optimal number of clusters:</a:t>
            </a:r>
          </a:p>
          <a:p>
            <a:endParaRPr lang="en-US" sz="1200" dirty="0"/>
          </a:p>
          <a:p>
            <a:pPr marL="171450" indent="-171450">
              <a:buFont typeface="Wingdings" panose="05000000000000000000" pitchFamily="2" charset="2"/>
              <a:buChar char="Ø"/>
            </a:pPr>
            <a:r>
              <a:rPr lang="en-US" sz="1200" dirty="0"/>
              <a:t>Using the elbow technique, six clusters were identified, with diminishing returns after K=6 for the within-cluster sum of squares (WCSS).</a:t>
            </a:r>
          </a:p>
          <a:p>
            <a:endParaRPr lang="en-US" sz="1200" dirty="0"/>
          </a:p>
          <a:p>
            <a:r>
              <a:rPr lang="en-US" sz="1200" b="1" dirty="0"/>
              <a:t>Cluster characteristics:</a:t>
            </a:r>
          </a:p>
          <a:p>
            <a:endParaRPr lang="en-US" sz="1200" dirty="0"/>
          </a:p>
          <a:p>
            <a:pPr marL="171450" indent="-171450">
              <a:buFont typeface="Wingdings" panose="05000000000000000000" pitchFamily="2" charset="2"/>
              <a:buChar char="Ø"/>
            </a:pPr>
            <a:r>
              <a:rPr lang="en-US" sz="1200" dirty="0"/>
              <a:t>Clusters were established using a combination of swimming timings (100m, 200m, 400m), GPA, and physical characteristics including height and weight.</a:t>
            </a:r>
          </a:p>
          <a:p>
            <a:pPr marL="171450" indent="-171450">
              <a:buFont typeface="Wingdings" panose="05000000000000000000" pitchFamily="2" charset="2"/>
              <a:buChar char="Ø"/>
            </a:pPr>
            <a:r>
              <a:rPr lang="en-US" sz="1200" dirty="0"/>
              <a:t>Cluster 2 had the best average swimming performance (shortest timings), whereas Cluster 4 stood out for its lower GPA and greater endurance times (400m).</a:t>
            </a: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lvl="1"/>
            <a:r>
              <a:rPr lang="en-US" sz="1200" b="1" dirty="0"/>
              <a:t>Cluster Graph insights:</a:t>
            </a:r>
          </a:p>
          <a:p>
            <a:endParaRPr lang="en-US" sz="1200" dirty="0"/>
          </a:p>
          <a:p>
            <a:pPr marL="628650" lvl="1" indent="-171450">
              <a:buFont typeface="Wingdings" panose="05000000000000000000" pitchFamily="2" charset="2"/>
              <a:buChar char="Ø"/>
            </a:pPr>
            <a:r>
              <a:rPr lang="en-US" sz="1200" dirty="0"/>
              <a:t>2D scatterplots revealed clear cluster separation based on variables such as 100m and 200m swimming timings, which aided in the identification of distinct student segments.</a:t>
            </a:r>
          </a:p>
          <a:p>
            <a:pPr marL="628650" lvl="1" indent="-171450">
              <a:buFont typeface="Wingdings" panose="05000000000000000000" pitchFamily="2" charset="2"/>
              <a:buChar char="Ø"/>
            </a:pPr>
            <a:r>
              <a:rPr lang="en-US" sz="1200" dirty="0"/>
              <a:t>A 3D scatter plot demonstrated the segmentation of key performance and physical variables.</a:t>
            </a:r>
          </a:p>
          <a:p>
            <a:endParaRPr lang="en-US" sz="1200" dirty="0"/>
          </a:p>
          <a:p>
            <a:pPr lvl="1"/>
            <a:r>
              <a:rPr lang="en-US" sz="1200" b="1" dirty="0"/>
              <a:t>Cluster Sizes:</a:t>
            </a:r>
          </a:p>
          <a:p>
            <a:endParaRPr lang="en-US" sz="1200" dirty="0"/>
          </a:p>
          <a:p>
            <a:pPr marL="628650" lvl="1" indent="-171450">
              <a:buFont typeface="Wingdings" panose="05000000000000000000" pitchFamily="2" charset="2"/>
              <a:buChar char="Ø"/>
            </a:pPr>
            <a:r>
              <a:rPr lang="en-US" sz="1200" dirty="0"/>
              <a:t>Each cluster had a properly balanced amount of participants, with all clusters comprising between 80 and 90 data points to ensure no overrepresentation.</a:t>
            </a:r>
          </a:p>
          <a:p>
            <a:endParaRPr lang="en-US" sz="1200"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lvl="1"/>
            <a:r>
              <a:rPr lang="en-US" sz="1200" b="1" dirty="0"/>
              <a:t>Visual tools:</a:t>
            </a:r>
          </a:p>
          <a:p>
            <a:endParaRPr lang="en-US" sz="1200" dirty="0"/>
          </a:p>
          <a:p>
            <a:pPr marL="628650" lvl="1" indent="-171450">
              <a:buFont typeface="Wingdings" panose="05000000000000000000" pitchFamily="2" charset="2"/>
              <a:buChar char="Ø"/>
            </a:pPr>
            <a:r>
              <a:rPr lang="en-US" sz="1200" dirty="0"/>
              <a:t>Pair plots and radar charts demonstrated the overlap and differences between clusters, highlighting the key elements that distinguish them.</a:t>
            </a:r>
          </a:p>
        </p:txBody>
      </p:sp>
    </p:spTree>
    <p:extLst>
      <p:ext uri="{BB962C8B-B14F-4D97-AF65-F5344CB8AC3E}">
        <p14:creationId xmlns:p14="http://schemas.microsoft.com/office/powerpoint/2010/main" val="53476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F3F6B7F-3461-048E-9784-2B6C3EDBFBBF}"/>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8BC8E8B1-9B29-0F52-4212-CFFD528AB540}"/>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ED1F7409-99CA-6A43-F352-6C4B8F7CEA83}"/>
              </a:ext>
            </a:extLst>
          </p:cNvPr>
          <p:cNvSpPr txBox="1"/>
          <p:nvPr/>
        </p:nvSpPr>
        <p:spPr>
          <a:xfrm>
            <a:off x="218792" y="103761"/>
            <a:ext cx="12348721" cy="477019"/>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600" b="1" dirty="0">
                <a:solidFill>
                  <a:srgbClr val="002060"/>
                </a:solidFill>
                <a:latin typeface="Calibri"/>
                <a:ea typeface="Calibri"/>
                <a:cs typeface="Calibri"/>
                <a:sym typeface="Calibri"/>
              </a:rPr>
              <a:t>K-Means Performance: Show and explain silhouette scores and feature importance</a:t>
            </a:r>
            <a:endParaRPr sz="26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3FEBD2A7-C19B-0606-FAFC-2AC153982ACA}"/>
              </a:ext>
            </a:extLst>
          </p:cNvPr>
          <p:cNvCxnSpPr/>
          <p:nvPr/>
        </p:nvCxnSpPr>
        <p:spPr>
          <a:xfrm>
            <a:off x="279148" y="643852"/>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64C0949D-1257-CA94-03F5-BD525E33279B}"/>
              </a:ext>
            </a:extLst>
          </p:cNvPr>
          <p:cNvSpPr txBox="1"/>
          <p:nvPr/>
        </p:nvSpPr>
        <p:spPr>
          <a:xfrm>
            <a:off x="6604733" y="1030908"/>
            <a:ext cx="5151839" cy="502573"/>
          </a:xfrm>
          <a:prstGeom prst="rect">
            <a:avLst/>
          </a:prstGeom>
          <a:noFill/>
        </p:spPr>
        <p:txBody>
          <a:bodyPr wrap="square">
            <a:spAutoFit/>
          </a:bodyPr>
          <a:lstStyle/>
          <a:p>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B049523-C785-E419-B089-AF071C830701}"/>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pic>
        <p:nvPicPr>
          <p:cNvPr id="6" name="Picture 5" descr="A graph of different colored lines&#10;&#10;Description automatically generated with medium confidence">
            <a:extLst>
              <a:ext uri="{FF2B5EF4-FFF2-40B4-BE49-F238E27FC236}">
                <a16:creationId xmlns:a16="http://schemas.microsoft.com/office/drawing/2014/main" id="{7413E6CB-7C99-DDA2-D896-AAB6AC8D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48" y="870504"/>
            <a:ext cx="3886962" cy="2918767"/>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6E214CA3-1893-E077-A2BD-E083D81F4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48" y="3874616"/>
            <a:ext cx="3886963" cy="2918768"/>
          </a:xfrm>
          <a:prstGeom prst="rect">
            <a:avLst/>
          </a:prstGeom>
        </p:spPr>
      </p:pic>
      <p:sp>
        <p:nvSpPr>
          <p:cNvPr id="9" name="TextBox 8">
            <a:extLst>
              <a:ext uri="{FF2B5EF4-FFF2-40B4-BE49-F238E27FC236}">
                <a16:creationId xmlns:a16="http://schemas.microsoft.com/office/drawing/2014/main" id="{4AEF418B-49DE-3B1E-DFB8-C68E0AE2E920}"/>
              </a:ext>
            </a:extLst>
          </p:cNvPr>
          <p:cNvSpPr txBox="1"/>
          <p:nvPr/>
        </p:nvSpPr>
        <p:spPr>
          <a:xfrm>
            <a:off x="4440326" y="1342447"/>
            <a:ext cx="7472525" cy="4893647"/>
          </a:xfrm>
          <a:prstGeom prst="rect">
            <a:avLst/>
          </a:prstGeom>
          <a:noFill/>
        </p:spPr>
        <p:txBody>
          <a:bodyPr wrap="square" rtlCol="0">
            <a:spAutoFit/>
          </a:bodyPr>
          <a:lstStyle/>
          <a:p>
            <a:r>
              <a:rPr lang="en-US" sz="1200" b="1" dirty="0"/>
              <a:t>Silhouette Scores:</a:t>
            </a:r>
          </a:p>
          <a:p>
            <a:endParaRPr lang="en-US" sz="1200" dirty="0"/>
          </a:p>
          <a:p>
            <a:pPr marL="171450" indent="-171450">
              <a:buFont typeface="Wingdings" panose="05000000000000000000" pitchFamily="2" charset="2"/>
              <a:buChar char="Ø"/>
            </a:pPr>
            <a:r>
              <a:rPr lang="en-US" sz="1200" dirty="0"/>
              <a:t>The total silhouette score for K=6 was 0.09, indicating moderate clustering performance.</a:t>
            </a:r>
          </a:p>
          <a:p>
            <a:pPr marL="171450" indent="-171450">
              <a:buFont typeface="Wingdings" panose="05000000000000000000" pitchFamily="2" charset="2"/>
              <a:buChar char="Ø"/>
            </a:pPr>
            <a:r>
              <a:rPr lang="en-US" sz="1200" dirty="0"/>
              <a:t>The silhouette plot demonstrated that cluster quality varied, with some clusters (such as Cluster 4) having reduced cohesiveness and separation.</a:t>
            </a:r>
          </a:p>
          <a:p>
            <a:endParaRPr lang="en-US" sz="1200" dirty="0"/>
          </a:p>
          <a:p>
            <a:r>
              <a:rPr lang="en-US" sz="1200" b="1" dirty="0"/>
              <a:t>Cluster Interpretability:</a:t>
            </a:r>
          </a:p>
          <a:p>
            <a:endParaRPr lang="en-US" sz="1200" dirty="0"/>
          </a:p>
          <a:p>
            <a:pPr marL="171450" indent="-171450">
              <a:buFont typeface="Wingdings" panose="05000000000000000000" pitchFamily="2" charset="2"/>
              <a:buChar char="Ø"/>
            </a:pPr>
            <a:r>
              <a:rPr lang="en-US" sz="1200" dirty="0"/>
              <a:t>Despite moderate silhouette scores, the clusters were interpretable and useful for segmentation, as they correlated with swimming performance, physical attributes, and GPA.</a:t>
            </a:r>
          </a:p>
          <a:p>
            <a:endParaRPr lang="en-US" sz="1200" dirty="0"/>
          </a:p>
          <a:p>
            <a:r>
              <a:rPr lang="en-US" sz="1200" b="1" dirty="0"/>
              <a:t>Feature Importance:</a:t>
            </a:r>
          </a:p>
          <a:p>
            <a:endParaRPr lang="en-US" sz="1200" dirty="0"/>
          </a:p>
          <a:p>
            <a:pPr marL="171450" indent="-171450">
              <a:buFont typeface="Wingdings" panose="05000000000000000000" pitchFamily="2" charset="2"/>
              <a:buChar char="Ø"/>
            </a:pPr>
            <a:r>
              <a:rPr lang="en-US" sz="1200" dirty="0"/>
              <a:t>Swimming times (100m, 200m, and 400m) emerged as the most important characteristics, allowing strong contrasts within clusters.</a:t>
            </a:r>
          </a:p>
          <a:p>
            <a:pPr marL="171450" indent="-171450">
              <a:buFont typeface="Wingdings" panose="05000000000000000000" pitchFamily="2" charset="2"/>
              <a:buChar char="Ø"/>
            </a:pPr>
            <a:r>
              <a:rPr lang="en-US" sz="1200" dirty="0"/>
              <a:t>Other influencing factors included years of competitive swimming and a high school GPA.</a:t>
            </a:r>
          </a:p>
          <a:p>
            <a:endParaRPr lang="en-US" sz="1200" dirty="0"/>
          </a:p>
          <a:p>
            <a:r>
              <a:rPr lang="en-US" sz="1200" b="1" dirty="0"/>
              <a:t>Challenges in performance:</a:t>
            </a:r>
          </a:p>
          <a:p>
            <a:endParaRPr lang="en-US" sz="1200" dirty="0"/>
          </a:p>
          <a:p>
            <a:pPr marL="171450" indent="-171450">
              <a:buFont typeface="Wingdings" panose="05000000000000000000" pitchFamily="2" charset="2"/>
              <a:buChar char="Ø"/>
            </a:pPr>
            <a:r>
              <a:rPr lang="en-US" sz="1200" dirty="0"/>
              <a:t>Moderate silhouette scores indicate probable overlaps between clusters, particularly for physical characteristics such as height and weight.</a:t>
            </a:r>
          </a:p>
          <a:p>
            <a:endParaRPr lang="en-US" sz="1200" dirty="0"/>
          </a:p>
          <a:p>
            <a:r>
              <a:rPr lang="en-US" sz="1200" b="1" dirty="0"/>
              <a:t>Actionable insights:</a:t>
            </a:r>
          </a:p>
          <a:p>
            <a:endParaRPr lang="en-US" sz="1200" dirty="0"/>
          </a:p>
          <a:p>
            <a:pPr marL="171450" indent="-171450">
              <a:buFont typeface="Wingdings" panose="05000000000000000000" pitchFamily="2" charset="2"/>
              <a:buChar char="Ø"/>
            </a:pPr>
            <a:r>
              <a:rPr lang="en-US" sz="1200" dirty="0"/>
              <a:t>Despite limits in cluster cohesiveness, the clustering results provide useful insights on grouping swimmers using a combination of academic, physical, and performance variables.</a:t>
            </a:r>
          </a:p>
        </p:txBody>
      </p:sp>
    </p:spTree>
    <p:extLst>
      <p:ext uri="{BB962C8B-B14F-4D97-AF65-F5344CB8AC3E}">
        <p14:creationId xmlns:p14="http://schemas.microsoft.com/office/powerpoint/2010/main" val="408664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A6A88D66-EAE0-518B-1581-FA56DE398C8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14B9F848-D975-07F6-1C6A-70E0BD62AF66}"/>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4FFB0066-69D9-814A-A7C7-3DBA1B5682A1}"/>
              </a:ext>
            </a:extLst>
          </p:cNvPr>
          <p:cNvSpPr txBox="1"/>
          <p:nvPr/>
        </p:nvSpPr>
        <p:spPr>
          <a:xfrm>
            <a:off x="189531" y="156632"/>
            <a:ext cx="12348721" cy="507797"/>
          </a:xfrm>
          <a:prstGeom prst="rect">
            <a:avLst/>
          </a:prstGeom>
          <a:noFill/>
          <a:ln>
            <a:noFill/>
          </a:ln>
        </p:spPr>
        <p:txBody>
          <a:bodyPr spcFirstLastPara="1" wrap="square" lIns="76188" tIns="38083" rIns="76188" bIns="38083" anchor="t" anchorCtr="0">
            <a:spAutoFit/>
          </a:bodyPr>
          <a:lstStyle/>
          <a:p>
            <a:pPr>
              <a:buClr>
                <a:srgbClr val="000000"/>
              </a:buClr>
              <a:buSzPts val="3840"/>
            </a:pPr>
            <a:r>
              <a:rPr lang="en-US" sz="2800" b="1" dirty="0">
                <a:solidFill>
                  <a:srgbClr val="002060"/>
                </a:solidFill>
                <a:latin typeface="Calibri"/>
                <a:ea typeface="Calibri"/>
                <a:cs typeface="Calibri"/>
                <a:sym typeface="Calibri"/>
              </a:rPr>
              <a:t>DBSCAN Clustering Summary: Summarize DBSCAN findings and noise points</a:t>
            </a:r>
            <a:endParaRPr sz="28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15800D8A-137D-25C7-834C-34EFE1FA0CC4}"/>
              </a:ext>
            </a:extLst>
          </p:cNvPr>
          <p:cNvCxnSpPr/>
          <p:nvPr/>
        </p:nvCxnSpPr>
        <p:spPr>
          <a:xfrm>
            <a:off x="279148" y="782841"/>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40DE9619-ACE5-8F16-C099-EA4C7620C6A5}"/>
              </a:ext>
            </a:extLst>
          </p:cNvPr>
          <p:cNvSpPr txBox="1"/>
          <p:nvPr/>
        </p:nvSpPr>
        <p:spPr>
          <a:xfrm>
            <a:off x="6604733" y="1030908"/>
            <a:ext cx="5151839" cy="502573"/>
          </a:xfrm>
          <a:prstGeom prst="rect">
            <a:avLst/>
          </a:prstGeom>
          <a:noFill/>
        </p:spPr>
        <p:txBody>
          <a:bodyPr wrap="square">
            <a:spAutoFit/>
          </a:bodyPr>
          <a:lstStyle/>
          <a:p>
            <a:endParaRPr lang="en-US" sz="1333" dirty="0">
              <a:latin typeface="Calibri" panose="020F0502020204030204" pitchFamily="34" charset="0"/>
              <a:ea typeface="Calibri" panose="020F0502020204030204" pitchFamily="34" charset="0"/>
              <a:cs typeface="Calibri" panose="020F0502020204030204" pitchFamily="34" charset="0"/>
            </a:endParaRPr>
          </a:p>
          <a:p>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018DFDB-3921-F7BA-4F60-8D4F7054296A}"/>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endParaRPr lang="en-US" altLang="en-US" sz="1667" dirty="0"/>
          </a:p>
          <a:p>
            <a:pPr defTabSz="761970" eaLnBrk="0" fontAlgn="base" hangingPunct="0">
              <a:spcBef>
                <a:spcPct val="0"/>
              </a:spcBef>
              <a:spcAft>
                <a:spcPct val="0"/>
              </a:spcAft>
            </a:pPr>
            <a:endParaRPr lang="en-US" altLang="en-US" sz="1667" dirty="0"/>
          </a:p>
        </p:txBody>
      </p:sp>
      <p:pic>
        <p:nvPicPr>
          <p:cNvPr id="6" name="Picture 5" descr="A group of colored dots&#10;&#10;Description automatically generated with medium confidence">
            <a:extLst>
              <a:ext uri="{FF2B5EF4-FFF2-40B4-BE49-F238E27FC236}">
                <a16:creationId xmlns:a16="http://schemas.microsoft.com/office/drawing/2014/main" id="{85584F1B-96DE-4194-6894-F6226D1BF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48" y="922936"/>
            <a:ext cx="5214567" cy="3356456"/>
          </a:xfrm>
          <a:prstGeom prst="rect">
            <a:avLst/>
          </a:prstGeom>
        </p:spPr>
      </p:pic>
      <p:pic>
        <p:nvPicPr>
          <p:cNvPr id="8" name="Picture 7" descr="A graph of a heatmap&#10;&#10;Description automatically generated">
            <a:extLst>
              <a:ext uri="{FF2B5EF4-FFF2-40B4-BE49-F238E27FC236}">
                <a16:creationId xmlns:a16="http://schemas.microsoft.com/office/drawing/2014/main" id="{5827FFF4-BF5C-B269-3CE4-F5BA7EB12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858" y="901254"/>
            <a:ext cx="5872713" cy="3304986"/>
          </a:xfrm>
          <a:prstGeom prst="rect">
            <a:avLst/>
          </a:prstGeom>
        </p:spPr>
      </p:pic>
      <p:sp>
        <p:nvSpPr>
          <p:cNvPr id="9" name="TextBox 8">
            <a:extLst>
              <a:ext uri="{FF2B5EF4-FFF2-40B4-BE49-F238E27FC236}">
                <a16:creationId xmlns:a16="http://schemas.microsoft.com/office/drawing/2014/main" id="{BD86B91B-54F5-9164-E1E7-C1440B770579}"/>
              </a:ext>
            </a:extLst>
          </p:cNvPr>
          <p:cNvSpPr txBox="1"/>
          <p:nvPr/>
        </p:nvSpPr>
        <p:spPr>
          <a:xfrm>
            <a:off x="279148" y="4409046"/>
            <a:ext cx="11633703" cy="2492990"/>
          </a:xfrm>
          <a:prstGeom prst="rect">
            <a:avLst/>
          </a:prstGeom>
          <a:noFill/>
        </p:spPr>
        <p:txBody>
          <a:bodyPr wrap="square" numCol="3" rtlCol="0">
            <a:spAutoFit/>
          </a:bodyPr>
          <a:lstStyle/>
          <a:p>
            <a:r>
              <a:rPr lang="en-US" sz="1200" b="1" dirty="0"/>
              <a:t>Key findings:</a:t>
            </a:r>
          </a:p>
          <a:p>
            <a:endParaRPr lang="en-US" sz="1200" dirty="0"/>
          </a:p>
          <a:p>
            <a:pPr marL="171450" indent="-171450">
              <a:buFont typeface="Wingdings" panose="05000000000000000000" pitchFamily="2" charset="2"/>
              <a:buChar char="Ø"/>
            </a:pPr>
            <a:r>
              <a:rPr lang="en-US" sz="1200" dirty="0"/>
              <a:t>DBSCAN discovered four clusters as well as a large number of noise points, especially when the epsilon (eps) was set to 0.5.</a:t>
            </a:r>
          </a:p>
          <a:p>
            <a:pPr marL="171450" indent="-171450">
              <a:buFont typeface="Wingdings" panose="05000000000000000000" pitchFamily="2" charset="2"/>
              <a:buChar char="Ø"/>
            </a:pPr>
            <a:r>
              <a:rPr lang="en-US" sz="1200" dirty="0"/>
              <a:t>Clusters are density-based, and they reflect differences in swimming times (100m, 200m, 400m) and years of competitive swimming.</a:t>
            </a:r>
          </a:p>
          <a:p>
            <a:pPr marL="171450" indent="-171450">
              <a:buFont typeface="Wingdings" panose="05000000000000000000" pitchFamily="2" charset="2"/>
              <a:buChar char="Ø"/>
            </a:pPr>
            <a:r>
              <a:rPr lang="en-US" sz="1200" dirty="0"/>
              <a:t>The heatmap of feature means revealed that Cluster 3 contained participants who performed well in 400m swimming, but Cluster 1 had lower scores in swimming metrics.</a:t>
            </a:r>
          </a:p>
          <a:p>
            <a:endParaRPr lang="en-US" sz="1200" dirty="0"/>
          </a:p>
          <a:p>
            <a:pPr lvl="1"/>
            <a:r>
              <a:rPr lang="en-US" sz="1200" b="1" dirty="0"/>
              <a:t>Cluster characteristics:</a:t>
            </a:r>
          </a:p>
          <a:p>
            <a:endParaRPr lang="en-US" sz="1200" dirty="0"/>
          </a:p>
          <a:p>
            <a:pPr marL="628650" lvl="1" indent="-171450">
              <a:buFont typeface="Wingdings" panose="05000000000000000000" pitchFamily="2" charset="2"/>
              <a:buChar char="Ø"/>
            </a:pPr>
            <a:r>
              <a:rPr lang="en-US" sz="1200" dirty="0"/>
              <a:t>Because the information was sparse in some areas, noise points became conspicuous.</a:t>
            </a:r>
          </a:p>
          <a:p>
            <a:pPr marL="628650" lvl="1" indent="-171450">
              <a:buFont typeface="Wingdings" panose="05000000000000000000" pitchFamily="2" charset="2"/>
              <a:buChar char="Ø"/>
            </a:pPr>
            <a:r>
              <a:rPr lang="en-US" sz="1200" dirty="0"/>
              <a:t>Clusters indicated diverse density patterns, however the data dispersion hindered the capacity to create cohesive groups.</a:t>
            </a:r>
          </a:p>
          <a:p>
            <a:endParaRPr lang="en-US" sz="1200" dirty="0"/>
          </a:p>
          <a:p>
            <a:pPr lvl="1"/>
            <a:r>
              <a:rPr lang="en-US" sz="1200" b="1" dirty="0"/>
              <a:t>Parameter Sensitivity:</a:t>
            </a:r>
          </a:p>
          <a:p>
            <a:endParaRPr lang="en-US" sz="1200" dirty="0"/>
          </a:p>
          <a:p>
            <a:pPr marL="628650" lvl="1" indent="-171450">
              <a:buFont typeface="Wingdings" panose="05000000000000000000" pitchFamily="2" charset="2"/>
              <a:buChar char="Ø"/>
            </a:pPr>
            <a:r>
              <a:rPr lang="en-US" sz="1200" dirty="0"/>
              <a:t>Adjusting eps and </a:t>
            </a:r>
            <a:r>
              <a:rPr lang="en-US" sz="1200" dirty="0" err="1"/>
              <a:t>min_samples</a:t>
            </a:r>
            <a:r>
              <a:rPr lang="en-US" sz="1200" dirty="0"/>
              <a:t> had a considerable impact on clustering, with smaller eps values increasing noise.</a:t>
            </a:r>
          </a:p>
          <a:p>
            <a:pPr lvl="1"/>
            <a:r>
              <a:rPr lang="en-US" sz="1200" b="1" dirty="0"/>
              <a:t>Advantages:</a:t>
            </a:r>
          </a:p>
          <a:p>
            <a:pPr lvl="1"/>
            <a:endParaRPr lang="en-US" sz="1200" dirty="0"/>
          </a:p>
          <a:p>
            <a:pPr marL="628650" lvl="1" indent="-171450">
              <a:buFont typeface="Wingdings" panose="05000000000000000000" pitchFamily="2" charset="2"/>
              <a:buChar char="Ø"/>
            </a:pPr>
            <a:r>
              <a:rPr lang="en-US" sz="1200" dirty="0"/>
              <a:t>DBSCAN identified clusters that relied less on spherical assumptions and better caught irregular data patterns.</a:t>
            </a:r>
          </a:p>
        </p:txBody>
      </p:sp>
    </p:spTree>
    <p:extLst>
      <p:ext uri="{BB962C8B-B14F-4D97-AF65-F5344CB8AC3E}">
        <p14:creationId xmlns:p14="http://schemas.microsoft.com/office/powerpoint/2010/main" val="3677170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2900</TotalTime>
  <Words>2240</Words>
  <Application>Microsoft Office PowerPoint</Application>
  <PresentationFormat>Widescreen</PresentationFormat>
  <Paragraphs>287</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Killari Limbachiya</dc:creator>
  <cp:lastModifiedBy>Killariben K. Limbachiya</cp:lastModifiedBy>
  <cp:revision>2</cp:revision>
  <dcterms:created xsi:type="dcterms:W3CDTF">2024-11-15T06:56:16Z</dcterms:created>
  <dcterms:modified xsi:type="dcterms:W3CDTF">2024-12-10T03:20:33Z</dcterms:modified>
</cp:coreProperties>
</file>